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2.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4.svg" ContentType="image/svg+xml"/>
  <Override PartName="/ppt/media/image6.svg" ContentType="image/svg+xml"/>
  <Override PartName="/ppt/media/image65.svg" ContentType="image/svg+xml"/>
  <Override PartName="/ppt/media/image67.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Lst>
  <p:notesMasterIdLst>
    <p:notesMasterId r:id="rId6"/>
  </p:notesMasterIdLst>
  <p:handoutMasterIdLst>
    <p:handoutMasterId r:id="rId35"/>
  </p:handoutMasterIdLst>
  <p:sldIdLst>
    <p:sldId id="325" r:id="rId5"/>
    <p:sldId id="327" r:id="rId7"/>
    <p:sldId id="317" r:id="rId8"/>
    <p:sldId id="316" r:id="rId9"/>
    <p:sldId id="314" r:id="rId10"/>
    <p:sldId id="362" r:id="rId11"/>
    <p:sldId id="364" r:id="rId12"/>
    <p:sldId id="365" r:id="rId13"/>
    <p:sldId id="366" r:id="rId14"/>
    <p:sldId id="367" r:id="rId15"/>
    <p:sldId id="368" r:id="rId16"/>
    <p:sldId id="369" r:id="rId17"/>
    <p:sldId id="370" r:id="rId18"/>
    <p:sldId id="371" r:id="rId19"/>
    <p:sldId id="328" r:id="rId20"/>
    <p:sldId id="373" r:id="rId21"/>
    <p:sldId id="374" r:id="rId22"/>
    <p:sldId id="375" r:id="rId23"/>
    <p:sldId id="376" r:id="rId24"/>
    <p:sldId id="377" r:id="rId25"/>
    <p:sldId id="378" r:id="rId26"/>
    <p:sldId id="379" r:id="rId27"/>
    <p:sldId id="380" r:id="rId28"/>
    <p:sldId id="381" r:id="rId29"/>
    <p:sldId id="382" r:id="rId30"/>
    <p:sldId id="383" r:id="rId31"/>
    <p:sldId id="384" r:id="rId32"/>
    <p:sldId id="385" r:id="rId33"/>
    <p:sldId id="326" r:id="rId34"/>
  </p:sldIdLst>
  <p:sldSz cx="12192000" cy="6858000"/>
  <p:notesSz cx="6858000" cy="9144000"/>
  <p:embeddedFontLst>
    <p:embeddedFont>
      <p:font typeface="Calibri" panose="020F0502020204030204"/>
      <p:regular r:id="rId40"/>
      <p:bold r:id="rId41"/>
      <p:italic r:id="rId42"/>
      <p:boldItalic r:id="rId43"/>
    </p:embeddedFont>
    <p:embeddedFont>
      <p:font typeface="BiaoZhunCuHei" panose="02000503000000000000" charset="-122"/>
      <p:regular r:id="rId44"/>
    </p:embeddedFont>
    <p:embeddedFont>
      <p:font typeface="微软雅黑" panose="020B0503020204020204" charset="-122"/>
      <p:regular r:id="rId45"/>
    </p:embeddedFont>
    <p:embeddedFont>
      <p:font typeface="等线" panose="02010600030101010101" charset="-122"/>
      <p:regular r:id="rId46"/>
    </p:embeddedFont>
  </p:embeddedFontLst>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7" Type="http://schemas.openxmlformats.org/officeDocument/2006/relationships/tags" Target="tags/tag377.xml"/><Relationship Id="rId46" Type="http://schemas.openxmlformats.org/officeDocument/2006/relationships/font" Target="fonts/font7.fntdata"/><Relationship Id="rId45" Type="http://schemas.openxmlformats.org/officeDocument/2006/relationships/font" Target="fonts/font6.fntdata"/><Relationship Id="rId44" Type="http://schemas.openxmlformats.org/officeDocument/2006/relationships/font" Target="fonts/font5.fntdata"/><Relationship Id="rId43" Type="http://schemas.openxmlformats.org/officeDocument/2006/relationships/font" Target="fonts/font4.fntdata"/><Relationship Id="rId42" Type="http://schemas.openxmlformats.org/officeDocument/2006/relationships/font" Target="fonts/font3.fntdata"/><Relationship Id="rId41" Type="http://schemas.openxmlformats.org/officeDocument/2006/relationships/font" Target="fonts/font2.fntdata"/><Relationship Id="rId40" Type="http://schemas.openxmlformats.org/officeDocument/2006/relationships/font" Target="fonts/font1.fntdata"/><Relationship Id="rId4" Type="http://schemas.openxmlformats.org/officeDocument/2006/relationships/slideMaster" Target="slideMasters/slideMaster3.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0" Type="http://schemas.openxmlformats.org/officeDocument/2006/relationships/slideLayout" Target="../slideLayouts/slideLayout20.xml"/><Relationship Id="rId3" Type="http://schemas.openxmlformats.org/officeDocument/2006/relationships/image" Target="../media/image29.jpeg"/><Relationship Id="rId29" Type="http://schemas.openxmlformats.org/officeDocument/2006/relationships/tags" Target="../tags/tag101.xml"/><Relationship Id="rId28" Type="http://schemas.openxmlformats.org/officeDocument/2006/relationships/image" Target="../media/image37.svg"/><Relationship Id="rId27" Type="http://schemas.openxmlformats.org/officeDocument/2006/relationships/image" Target="../media/image36.png"/><Relationship Id="rId26" Type="http://schemas.openxmlformats.org/officeDocument/2006/relationships/tags" Target="../tags/tag100.xml"/><Relationship Id="rId25" Type="http://schemas.openxmlformats.org/officeDocument/2006/relationships/image" Target="../media/image35.svg"/><Relationship Id="rId24" Type="http://schemas.openxmlformats.org/officeDocument/2006/relationships/image" Target="../media/image34.png"/><Relationship Id="rId23" Type="http://schemas.openxmlformats.org/officeDocument/2006/relationships/tags" Target="../tags/tag99.xml"/><Relationship Id="rId22" Type="http://schemas.openxmlformats.org/officeDocument/2006/relationships/tags" Target="../tags/tag98.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tags" Target="../tags/tag83.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image" Target="../media/image33.svg"/><Relationship Id="rId15" Type="http://schemas.openxmlformats.org/officeDocument/2006/relationships/image" Target="../media/image32.png"/><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image" Target="../media/image31.svg"/><Relationship Id="rId11" Type="http://schemas.openxmlformats.org/officeDocument/2006/relationships/image" Target="../media/image30.png"/><Relationship Id="rId10" Type="http://schemas.openxmlformats.org/officeDocument/2006/relationships/tags" Target="../tags/tag90.xml"/><Relationship Id="rId1" Type="http://schemas.openxmlformats.org/officeDocument/2006/relationships/tags" Target="../tags/tag82.xml"/></Relationships>
</file>

<file path=ppt/slides/_rels/slide11.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3" Type="http://schemas.openxmlformats.org/officeDocument/2006/relationships/slideLayout" Target="../slideLayouts/slideLayout20.xml"/><Relationship Id="rId22" Type="http://schemas.openxmlformats.org/officeDocument/2006/relationships/tags" Target="../tags/tag119.xml"/><Relationship Id="rId21" Type="http://schemas.openxmlformats.org/officeDocument/2006/relationships/tags" Target="../tags/tag118.xml"/><Relationship Id="rId20" Type="http://schemas.openxmlformats.org/officeDocument/2006/relationships/tags" Target="../tags/tag117.xml"/><Relationship Id="rId2" Type="http://schemas.openxmlformats.org/officeDocument/2006/relationships/tags" Target="../tags/tag103.xml"/><Relationship Id="rId19" Type="http://schemas.openxmlformats.org/officeDocument/2006/relationships/tags" Target="../tags/tag116.xml"/><Relationship Id="rId18" Type="http://schemas.openxmlformats.org/officeDocument/2006/relationships/tags" Target="../tags/tag115.xml"/><Relationship Id="rId17" Type="http://schemas.openxmlformats.org/officeDocument/2006/relationships/image" Target="../media/image41.jpeg"/><Relationship Id="rId16" Type="http://schemas.openxmlformats.org/officeDocument/2006/relationships/tags" Target="../tags/tag114.xml"/><Relationship Id="rId15" Type="http://schemas.openxmlformats.org/officeDocument/2006/relationships/image" Target="../media/image40.jpeg"/><Relationship Id="rId14" Type="http://schemas.openxmlformats.org/officeDocument/2006/relationships/tags" Target="../tags/tag113.xml"/><Relationship Id="rId13" Type="http://schemas.openxmlformats.org/officeDocument/2006/relationships/image" Target="../media/image39.jpeg"/><Relationship Id="rId12" Type="http://schemas.openxmlformats.org/officeDocument/2006/relationships/tags" Target="../tags/tag112.xml"/><Relationship Id="rId11" Type="http://schemas.openxmlformats.org/officeDocument/2006/relationships/image" Target="../media/image38.jpeg"/><Relationship Id="rId10" Type="http://schemas.openxmlformats.org/officeDocument/2006/relationships/tags" Target="../tags/tag111.xml"/><Relationship Id="rId1" Type="http://schemas.openxmlformats.org/officeDocument/2006/relationships/tags" Target="../tags/tag102.xml"/></Relationships>
</file>

<file path=ppt/slides/_rels/slide12.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1" Type="http://schemas.openxmlformats.org/officeDocument/2006/relationships/slideLayout" Target="../slideLayouts/slideLayout20.xml"/><Relationship Id="rId20" Type="http://schemas.openxmlformats.org/officeDocument/2006/relationships/tags" Target="../tags/tag133.xml"/><Relationship Id="rId2" Type="http://schemas.openxmlformats.org/officeDocument/2006/relationships/tags" Target="../tags/tag121.xml"/><Relationship Id="rId19" Type="http://schemas.openxmlformats.org/officeDocument/2006/relationships/image" Target="../media/image47.svg"/><Relationship Id="rId18" Type="http://schemas.openxmlformats.org/officeDocument/2006/relationships/image" Target="../media/image46.jpeg"/><Relationship Id="rId17" Type="http://schemas.openxmlformats.org/officeDocument/2006/relationships/tags" Target="../tags/tag132.xml"/><Relationship Id="rId16" Type="http://schemas.openxmlformats.org/officeDocument/2006/relationships/image" Target="../media/image45.svg"/><Relationship Id="rId15" Type="http://schemas.openxmlformats.org/officeDocument/2006/relationships/image" Target="../media/image44.jpeg"/><Relationship Id="rId14" Type="http://schemas.openxmlformats.org/officeDocument/2006/relationships/tags" Target="../tags/tag131.xml"/><Relationship Id="rId13" Type="http://schemas.openxmlformats.org/officeDocument/2006/relationships/image" Target="../media/image43.svg"/><Relationship Id="rId12" Type="http://schemas.openxmlformats.org/officeDocument/2006/relationships/image" Target="../media/image42.jpeg"/><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0.xml"/></Relationships>
</file>

<file path=ppt/slides/_rels/slide13.xml.rels><?xml version="1.0" encoding="UTF-8" standalone="yes"?>
<Relationships xmlns="http://schemas.openxmlformats.org/package/2006/relationships"><Relationship Id="rId9" Type="http://schemas.openxmlformats.org/officeDocument/2006/relationships/image" Target="../media/image50.jpeg"/><Relationship Id="rId8" Type="http://schemas.openxmlformats.org/officeDocument/2006/relationships/tags" Target="../tags/tag139.xml"/><Relationship Id="rId7" Type="http://schemas.openxmlformats.org/officeDocument/2006/relationships/image" Target="../media/image49.svg"/><Relationship Id="rId6" Type="http://schemas.openxmlformats.org/officeDocument/2006/relationships/image" Target="../media/image48.jpeg"/><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1" Type="http://schemas.openxmlformats.org/officeDocument/2006/relationships/slideLayout" Target="../slideLayouts/slideLayout20.xml"/><Relationship Id="rId20" Type="http://schemas.openxmlformats.org/officeDocument/2006/relationships/tags" Target="../tags/tag147.xml"/><Relationship Id="rId2" Type="http://schemas.openxmlformats.org/officeDocument/2006/relationships/tags" Target="../tags/tag135.xml"/><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image" Target="../media/image53.svg"/><Relationship Id="rId12" Type="http://schemas.openxmlformats.org/officeDocument/2006/relationships/image" Target="../media/image52.jpeg"/><Relationship Id="rId11" Type="http://schemas.openxmlformats.org/officeDocument/2006/relationships/tags" Target="../tags/tag140.xml"/><Relationship Id="rId10" Type="http://schemas.openxmlformats.org/officeDocument/2006/relationships/image" Target="../media/image51.svg"/><Relationship Id="rId1" Type="http://schemas.openxmlformats.org/officeDocument/2006/relationships/tags" Target="../tags/tag134.xml"/></Relationships>
</file>

<file path=ppt/slides/_rels/slide14.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2" Type="http://schemas.openxmlformats.org/officeDocument/2006/relationships/slideLayout" Target="../slideLayouts/slideLayout20.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tags" Target="../tags/tag148.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54.sv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image" Target="../media/image56.jpeg"/><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image" Target="../media/image55.jpeg"/><Relationship Id="rId4" Type="http://schemas.openxmlformats.org/officeDocument/2006/relationships/tags" Target="../tags/tag162.xml"/><Relationship Id="rId3" Type="http://schemas.openxmlformats.org/officeDocument/2006/relationships/tags" Target="../tags/tag161.xml"/><Relationship Id="rId23" Type="http://schemas.openxmlformats.org/officeDocument/2006/relationships/slideLayout" Target="../slideLayouts/slideLayout20.xml"/><Relationship Id="rId22" Type="http://schemas.openxmlformats.org/officeDocument/2006/relationships/tags" Target="../tags/tag176.xml"/><Relationship Id="rId21" Type="http://schemas.openxmlformats.org/officeDocument/2006/relationships/tags" Target="../tags/tag175.xml"/><Relationship Id="rId20" Type="http://schemas.openxmlformats.org/officeDocument/2006/relationships/tags" Target="../tags/tag174.xml"/><Relationship Id="rId2" Type="http://schemas.openxmlformats.org/officeDocument/2006/relationships/tags" Target="../tags/tag160.xml"/><Relationship Id="rId19" Type="http://schemas.openxmlformats.org/officeDocument/2006/relationships/tags" Target="../tags/tag173.xml"/><Relationship Id="rId18" Type="http://schemas.openxmlformats.org/officeDocument/2006/relationships/image" Target="../media/image58.jpeg"/><Relationship Id="rId17" Type="http://schemas.openxmlformats.org/officeDocument/2006/relationships/tags" Target="../tags/tag172.xml"/><Relationship Id="rId16" Type="http://schemas.openxmlformats.org/officeDocument/2006/relationships/tags" Target="../tags/tag171.xml"/><Relationship Id="rId15" Type="http://schemas.openxmlformats.org/officeDocument/2006/relationships/tags" Target="../tags/tag170.xml"/><Relationship Id="rId14" Type="http://schemas.openxmlformats.org/officeDocument/2006/relationships/tags" Target="../tags/tag169.xml"/><Relationship Id="rId13" Type="http://schemas.openxmlformats.org/officeDocument/2006/relationships/image" Target="../media/image57.jpeg"/><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tags" Target="../tags/tag159.xml"/></Relationships>
</file>

<file path=ppt/slides/_rels/slide17.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image" Target="../media/image59.jpeg"/><Relationship Id="rId22" Type="http://schemas.openxmlformats.org/officeDocument/2006/relationships/notesSlide" Target="../notesSlides/notesSlide8.xml"/><Relationship Id="rId21" Type="http://schemas.openxmlformats.org/officeDocument/2006/relationships/slideLayout" Target="../slideLayouts/slideLayout20.xml"/><Relationship Id="rId20" Type="http://schemas.openxmlformats.org/officeDocument/2006/relationships/tags" Target="../tags/tag195.xml"/><Relationship Id="rId2" Type="http://schemas.openxmlformats.org/officeDocument/2006/relationships/tags" Target="../tags/tag178.xml"/><Relationship Id="rId19" Type="http://schemas.openxmlformats.org/officeDocument/2006/relationships/tags" Target="../tags/tag194.xml"/><Relationship Id="rId18" Type="http://schemas.openxmlformats.org/officeDocument/2006/relationships/tags" Target="../tags/tag193.xml"/><Relationship Id="rId17" Type="http://schemas.openxmlformats.org/officeDocument/2006/relationships/tags" Target="../tags/tag192.xml"/><Relationship Id="rId16" Type="http://schemas.openxmlformats.org/officeDocument/2006/relationships/tags" Target="../tags/tag191.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7.xml"/></Relationships>
</file>

<file path=ppt/slides/_rels/slide18.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5" Type="http://schemas.openxmlformats.org/officeDocument/2006/relationships/slideLayout" Target="../slideLayouts/slideLayout20.xml"/><Relationship Id="rId14" Type="http://schemas.openxmlformats.org/officeDocument/2006/relationships/tags" Target="../tags/tag209.xml"/><Relationship Id="rId13" Type="http://schemas.openxmlformats.org/officeDocument/2006/relationships/tags" Target="../tags/tag208.xml"/><Relationship Id="rId12" Type="http://schemas.openxmlformats.org/officeDocument/2006/relationships/tags" Target="../tags/tag207.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tags" Target="../tags/tag196.xml"/></Relationships>
</file>

<file path=ppt/slides/_rels/slide19.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image" Target="../media/image61.jpeg"/><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image" Target="../media/image60.jpeg"/><Relationship Id="rId3" Type="http://schemas.openxmlformats.org/officeDocument/2006/relationships/tags" Target="../tags/tag212.xml"/><Relationship Id="rId22" Type="http://schemas.openxmlformats.org/officeDocument/2006/relationships/slideLayout" Target="../slideLayouts/slideLayout4.xml"/><Relationship Id="rId21" Type="http://schemas.openxmlformats.org/officeDocument/2006/relationships/tags" Target="../tags/tag226.xml"/><Relationship Id="rId20" Type="http://schemas.openxmlformats.org/officeDocument/2006/relationships/tags" Target="../tags/tag225.xml"/><Relationship Id="rId2" Type="http://schemas.openxmlformats.org/officeDocument/2006/relationships/tags" Target="../tags/tag211.xml"/><Relationship Id="rId19" Type="http://schemas.openxmlformats.org/officeDocument/2006/relationships/tags" Target="../tags/tag224.xml"/><Relationship Id="rId18" Type="http://schemas.openxmlformats.org/officeDocument/2006/relationships/tags" Target="../tags/tag223.xml"/><Relationship Id="rId17" Type="http://schemas.openxmlformats.org/officeDocument/2006/relationships/image" Target="../media/image63.jpeg"/><Relationship Id="rId16" Type="http://schemas.openxmlformats.org/officeDocument/2006/relationships/tags" Target="../tags/tag222.xml"/><Relationship Id="rId15" Type="http://schemas.openxmlformats.org/officeDocument/2006/relationships/tags" Target="../tags/tag221.xml"/><Relationship Id="rId14" Type="http://schemas.openxmlformats.org/officeDocument/2006/relationships/tags" Target="../tags/tag220.xml"/><Relationship Id="rId13" Type="http://schemas.openxmlformats.org/officeDocument/2006/relationships/tags" Target="../tags/tag219.xml"/><Relationship Id="rId12" Type="http://schemas.openxmlformats.org/officeDocument/2006/relationships/image" Target="../media/image62.jpeg"/><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9" Type="http://schemas.openxmlformats.org/officeDocument/2006/relationships/image" Target="../media/image50.jpeg"/><Relationship Id="rId8" Type="http://schemas.openxmlformats.org/officeDocument/2006/relationships/tags" Target="../tags/tag232.xml"/><Relationship Id="rId7" Type="http://schemas.openxmlformats.org/officeDocument/2006/relationships/image" Target="../media/image49.svg"/><Relationship Id="rId6" Type="http://schemas.openxmlformats.org/officeDocument/2006/relationships/image" Target="../media/image48.jpeg"/><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1" Type="http://schemas.openxmlformats.org/officeDocument/2006/relationships/slideLayout" Target="../slideLayouts/slideLayout20.xml"/><Relationship Id="rId20" Type="http://schemas.openxmlformats.org/officeDocument/2006/relationships/tags" Target="../tags/tag240.xml"/><Relationship Id="rId2" Type="http://schemas.openxmlformats.org/officeDocument/2006/relationships/tags" Target="../tags/tag228.xml"/><Relationship Id="rId19" Type="http://schemas.openxmlformats.org/officeDocument/2006/relationships/tags" Target="../tags/tag239.xml"/><Relationship Id="rId18" Type="http://schemas.openxmlformats.org/officeDocument/2006/relationships/tags" Target="../tags/tag238.xml"/><Relationship Id="rId17" Type="http://schemas.openxmlformats.org/officeDocument/2006/relationships/tags" Target="../tags/tag237.xml"/><Relationship Id="rId16" Type="http://schemas.openxmlformats.org/officeDocument/2006/relationships/tags" Target="../tags/tag236.xml"/><Relationship Id="rId15" Type="http://schemas.openxmlformats.org/officeDocument/2006/relationships/tags" Target="../tags/tag235.xml"/><Relationship Id="rId14" Type="http://schemas.openxmlformats.org/officeDocument/2006/relationships/tags" Target="../tags/tag234.xml"/><Relationship Id="rId13" Type="http://schemas.openxmlformats.org/officeDocument/2006/relationships/image" Target="../media/image53.svg"/><Relationship Id="rId12" Type="http://schemas.openxmlformats.org/officeDocument/2006/relationships/image" Target="../media/image52.jpeg"/><Relationship Id="rId11" Type="http://schemas.openxmlformats.org/officeDocument/2006/relationships/tags" Target="../tags/tag233.xml"/><Relationship Id="rId10" Type="http://schemas.openxmlformats.org/officeDocument/2006/relationships/image" Target="../media/image51.svg"/><Relationship Id="rId1" Type="http://schemas.openxmlformats.org/officeDocument/2006/relationships/tags" Target="../tags/tag227.xml"/></Relationships>
</file>

<file path=ppt/slides/_rels/slide21.xml.rels><?xml version="1.0" encoding="UTF-8" standalone="yes"?>
<Relationships xmlns="http://schemas.openxmlformats.org/package/2006/relationships"><Relationship Id="rId9" Type="http://schemas.openxmlformats.org/officeDocument/2006/relationships/image" Target="../media/image44.jpeg"/><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5" Type="http://schemas.openxmlformats.org/officeDocument/2006/relationships/slideLayout" Target="../slideLayouts/slideLayout20.xml"/><Relationship Id="rId14" Type="http://schemas.openxmlformats.org/officeDocument/2006/relationships/tags" Target="../tags/tag250.xml"/><Relationship Id="rId13" Type="http://schemas.openxmlformats.org/officeDocument/2006/relationships/image" Target="../media/image43.svg"/><Relationship Id="rId12" Type="http://schemas.openxmlformats.org/officeDocument/2006/relationships/image" Target="../media/image42.jpeg"/><Relationship Id="rId11" Type="http://schemas.openxmlformats.org/officeDocument/2006/relationships/tags" Target="../tags/tag249.xml"/><Relationship Id="rId10" Type="http://schemas.openxmlformats.org/officeDocument/2006/relationships/image" Target="../media/image45.svg"/><Relationship Id="rId1" Type="http://schemas.openxmlformats.org/officeDocument/2006/relationships/tags" Target="../tags/tag241.xml"/></Relationships>
</file>

<file path=ppt/slides/_rels/slide22.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image" Target="../media/image65.svg"/><Relationship Id="rId7" Type="http://schemas.openxmlformats.org/officeDocument/2006/relationships/image" Target="../media/image64.jpeg"/><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5" Type="http://schemas.openxmlformats.org/officeDocument/2006/relationships/slideLayout" Target="../slideLayouts/slideLayout20.xml"/><Relationship Id="rId14" Type="http://schemas.openxmlformats.org/officeDocument/2006/relationships/tags" Target="../tags/tag260.xml"/><Relationship Id="rId13" Type="http://schemas.openxmlformats.org/officeDocument/2006/relationships/image" Target="../media/image67.svg"/><Relationship Id="rId12" Type="http://schemas.openxmlformats.org/officeDocument/2006/relationships/image" Target="../media/image66.jpeg"/><Relationship Id="rId11" Type="http://schemas.openxmlformats.org/officeDocument/2006/relationships/tags" Target="../tags/tag259.xml"/><Relationship Id="rId10" Type="http://schemas.openxmlformats.org/officeDocument/2006/relationships/tags" Target="../tags/tag258.xml"/><Relationship Id="rId1" Type="http://schemas.openxmlformats.org/officeDocument/2006/relationships/tags" Target="../tags/tag251.xml"/></Relationships>
</file>

<file path=ppt/slides/_rels/slide23.xml.rels><?xml version="1.0" encoding="UTF-8" standalone="yes"?>
<Relationships xmlns="http://schemas.openxmlformats.org/package/2006/relationships"><Relationship Id="rId9" Type="http://schemas.openxmlformats.org/officeDocument/2006/relationships/image" Target="../media/image71.jpeg"/><Relationship Id="rId8" Type="http://schemas.openxmlformats.org/officeDocument/2006/relationships/tags" Target="../tags/tag265.xml"/><Relationship Id="rId7" Type="http://schemas.openxmlformats.org/officeDocument/2006/relationships/image" Target="../media/image70.jpeg"/><Relationship Id="rId6" Type="http://schemas.openxmlformats.org/officeDocument/2006/relationships/tags" Target="../tags/tag264.xml"/><Relationship Id="rId5" Type="http://schemas.openxmlformats.org/officeDocument/2006/relationships/image" Target="../media/image69.jpeg"/><Relationship Id="rId4" Type="http://schemas.openxmlformats.org/officeDocument/2006/relationships/tags" Target="../tags/tag263.xml"/><Relationship Id="rId3" Type="http://schemas.openxmlformats.org/officeDocument/2006/relationships/image" Target="../media/image68.jpeg"/><Relationship Id="rId20" Type="http://schemas.openxmlformats.org/officeDocument/2006/relationships/notesSlide" Target="../notesSlides/notesSlide9.xml"/><Relationship Id="rId2" Type="http://schemas.openxmlformats.org/officeDocument/2006/relationships/tags" Target="../tags/tag262.xml"/><Relationship Id="rId19" Type="http://schemas.openxmlformats.org/officeDocument/2006/relationships/slideLayout" Target="../slideLayouts/slideLayout20.xml"/><Relationship Id="rId18" Type="http://schemas.openxmlformats.org/officeDocument/2006/relationships/tags" Target="../tags/tag274.xml"/><Relationship Id="rId17" Type="http://schemas.openxmlformats.org/officeDocument/2006/relationships/tags" Target="../tags/tag27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61.xml"/></Relationships>
</file>

<file path=ppt/slides/_rels/slide24.xml.rels><?xml version="1.0" encoding="UTF-8" standalone="yes"?>
<Relationships xmlns="http://schemas.openxmlformats.org/package/2006/relationships"><Relationship Id="rId9" Type="http://schemas.openxmlformats.org/officeDocument/2006/relationships/image" Target="../media/image72.jpeg"/><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5" Type="http://schemas.openxmlformats.org/officeDocument/2006/relationships/notesSlide" Target="../notesSlides/notesSlide10.xml"/><Relationship Id="rId24" Type="http://schemas.openxmlformats.org/officeDocument/2006/relationships/slideLayout" Target="../slideLayouts/slideLayout20.xml"/><Relationship Id="rId23" Type="http://schemas.openxmlformats.org/officeDocument/2006/relationships/tags" Target="../tags/tag293.xml"/><Relationship Id="rId22" Type="http://schemas.openxmlformats.org/officeDocument/2006/relationships/tags" Target="../tags/tag292.xml"/><Relationship Id="rId21" Type="http://schemas.openxmlformats.org/officeDocument/2006/relationships/tags" Target="../tags/tag291.xml"/><Relationship Id="rId20" Type="http://schemas.openxmlformats.org/officeDocument/2006/relationships/tags" Target="../tags/tag290.xml"/><Relationship Id="rId2" Type="http://schemas.openxmlformats.org/officeDocument/2006/relationships/tags" Target="../tags/tag276.xml"/><Relationship Id="rId19" Type="http://schemas.openxmlformats.org/officeDocument/2006/relationships/tags" Target="../tags/tag289.xml"/><Relationship Id="rId18" Type="http://schemas.openxmlformats.org/officeDocument/2006/relationships/tags" Target="../tags/tag288.xml"/><Relationship Id="rId17" Type="http://schemas.openxmlformats.org/officeDocument/2006/relationships/tags" Target="../tags/tag287.xml"/><Relationship Id="rId16" Type="http://schemas.openxmlformats.org/officeDocument/2006/relationships/tags" Target="../tags/tag286.xml"/><Relationship Id="rId15" Type="http://schemas.openxmlformats.org/officeDocument/2006/relationships/image" Target="../media/image74.jpeg"/><Relationship Id="rId14" Type="http://schemas.openxmlformats.org/officeDocument/2006/relationships/tags" Target="../tags/tag285.xml"/><Relationship Id="rId13" Type="http://schemas.openxmlformats.org/officeDocument/2006/relationships/image" Target="../media/image73.jpeg"/><Relationship Id="rId12" Type="http://schemas.openxmlformats.org/officeDocument/2006/relationships/tags" Target="../tags/tag284.xml"/><Relationship Id="rId11" Type="http://schemas.openxmlformats.org/officeDocument/2006/relationships/image" Target="../media/image68.jpeg"/><Relationship Id="rId10" Type="http://schemas.openxmlformats.org/officeDocument/2006/relationships/tags" Target="../tags/tag283.xml"/><Relationship Id="rId1" Type="http://schemas.openxmlformats.org/officeDocument/2006/relationships/tags" Target="../tags/tag275.xml"/></Relationships>
</file>

<file path=ppt/slides/_rels/slide25.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image" Target="../media/image75.jpeg"/><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8" Type="http://schemas.openxmlformats.org/officeDocument/2006/relationships/slideLayout" Target="../slideLayouts/slideLayout4.xml"/><Relationship Id="rId27" Type="http://schemas.openxmlformats.org/officeDocument/2006/relationships/tags" Target="../tags/tag315.xml"/><Relationship Id="rId26" Type="http://schemas.openxmlformats.org/officeDocument/2006/relationships/tags" Target="../tags/tag314.xml"/><Relationship Id="rId25" Type="http://schemas.openxmlformats.org/officeDocument/2006/relationships/tags" Target="../tags/tag313.xml"/><Relationship Id="rId24" Type="http://schemas.openxmlformats.org/officeDocument/2006/relationships/tags" Target="../tags/tag312.xml"/><Relationship Id="rId23" Type="http://schemas.openxmlformats.org/officeDocument/2006/relationships/tags" Target="../tags/tag311.xml"/><Relationship Id="rId22" Type="http://schemas.openxmlformats.org/officeDocument/2006/relationships/tags" Target="../tags/tag310.xml"/><Relationship Id="rId21" Type="http://schemas.openxmlformats.org/officeDocument/2006/relationships/tags" Target="../tags/tag309.xml"/><Relationship Id="rId20" Type="http://schemas.openxmlformats.org/officeDocument/2006/relationships/tags" Target="../tags/tag308.xml"/><Relationship Id="rId2" Type="http://schemas.openxmlformats.org/officeDocument/2006/relationships/tags" Target="../tags/tag295.xml"/><Relationship Id="rId19" Type="http://schemas.openxmlformats.org/officeDocument/2006/relationships/tags" Target="../tags/tag307.xml"/><Relationship Id="rId18" Type="http://schemas.openxmlformats.org/officeDocument/2006/relationships/tags" Target="../tags/tag306.xml"/><Relationship Id="rId17" Type="http://schemas.openxmlformats.org/officeDocument/2006/relationships/tags" Target="../tags/tag305.xml"/><Relationship Id="rId16" Type="http://schemas.openxmlformats.org/officeDocument/2006/relationships/image" Target="../media/image79.jpeg"/><Relationship Id="rId15" Type="http://schemas.openxmlformats.org/officeDocument/2006/relationships/tags" Target="../tags/tag304.xml"/><Relationship Id="rId14" Type="http://schemas.openxmlformats.org/officeDocument/2006/relationships/image" Target="../media/image78.jpeg"/><Relationship Id="rId13" Type="http://schemas.openxmlformats.org/officeDocument/2006/relationships/tags" Target="../tags/tag303.xml"/><Relationship Id="rId12" Type="http://schemas.openxmlformats.org/officeDocument/2006/relationships/image" Target="../media/image77.jpeg"/><Relationship Id="rId11" Type="http://schemas.openxmlformats.org/officeDocument/2006/relationships/tags" Target="../tags/tag302.xml"/><Relationship Id="rId10" Type="http://schemas.openxmlformats.org/officeDocument/2006/relationships/image" Target="../media/image76.jpeg"/><Relationship Id="rId1" Type="http://schemas.openxmlformats.org/officeDocument/2006/relationships/tags" Target="../tags/tag294.xml"/></Relationships>
</file>

<file path=ppt/slides/_rels/slide26.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image" Target="../media/image80.jpeg"/><Relationship Id="rId25" Type="http://schemas.openxmlformats.org/officeDocument/2006/relationships/notesSlide" Target="../notesSlides/notesSlide11.xml"/><Relationship Id="rId24" Type="http://schemas.openxmlformats.org/officeDocument/2006/relationships/slideLayout" Target="../slideLayouts/slideLayout20.xml"/><Relationship Id="rId23" Type="http://schemas.openxmlformats.org/officeDocument/2006/relationships/tags" Target="../tags/tag337.xml"/><Relationship Id="rId22" Type="http://schemas.openxmlformats.org/officeDocument/2006/relationships/tags" Target="../tags/tag336.xml"/><Relationship Id="rId21" Type="http://schemas.openxmlformats.org/officeDocument/2006/relationships/tags" Target="../tags/tag335.xml"/><Relationship Id="rId20" Type="http://schemas.openxmlformats.org/officeDocument/2006/relationships/tags" Target="../tags/tag334.xml"/><Relationship Id="rId2" Type="http://schemas.openxmlformats.org/officeDocument/2006/relationships/tags" Target="../tags/tag317.xml"/><Relationship Id="rId19" Type="http://schemas.openxmlformats.org/officeDocument/2006/relationships/tags" Target="../tags/tag333.xml"/><Relationship Id="rId18" Type="http://schemas.openxmlformats.org/officeDocument/2006/relationships/tags" Target="../tags/tag332.xml"/><Relationship Id="rId17" Type="http://schemas.openxmlformats.org/officeDocument/2006/relationships/tags" Target="../tags/tag331.xml"/><Relationship Id="rId16" Type="http://schemas.openxmlformats.org/officeDocument/2006/relationships/tags" Target="../tags/tag330.xml"/><Relationship Id="rId15" Type="http://schemas.openxmlformats.org/officeDocument/2006/relationships/tags" Target="../tags/tag329.xml"/><Relationship Id="rId14" Type="http://schemas.openxmlformats.org/officeDocument/2006/relationships/tags" Target="../tags/tag328.xml"/><Relationship Id="rId13" Type="http://schemas.openxmlformats.org/officeDocument/2006/relationships/tags" Target="../tags/tag327.xml"/><Relationship Id="rId12" Type="http://schemas.openxmlformats.org/officeDocument/2006/relationships/tags" Target="../tags/tag326.xml"/><Relationship Id="rId11" Type="http://schemas.openxmlformats.org/officeDocument/2006/relationships/tags" Target="../tags/tag325.xml"/><Relationship Id="rId10" Type="http://schemas.openxmlformats.org/officeDocument/2006/relationships/tags" Target="../tags/tag324.xml"/><Relationship Id="rId1" Type="http://schemas.openxmlformats.org/officeDocument/2006/relationships/tags" Target="../tags/tag316.xml"/></Relationships>
</file>

<file path=ppt/slides/_rels/slide27.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2" Type="http://schemas.openxmlformats.org/officeDocument/2006/relationships/slideLayout" Target="../slideLayouts/slideLayout20.xml"/><Relationship Id="rId21" Type="http://schemas.openxmlformats.org/officeDocument/2006/relationships/tags" Target="../tags/tag354.xml"/><Relationship Id="rId20" Type="http://schemas.openxmlformats.org/officeDocument/2006/relationships/tags" Target="../tags/tag353.xml"/><Relationship Id="rId2" Type="http://schemas.openxmlformats.org/officeDocument/2006/relationships/tags" Target="../tags/tag339.xml"/><Relationship Id="rId19" Type="http://schemas.openxmlformats.org/officeDocument/2006/relationships/tags" Target="../tags/tag352.xml"/><Relationship Id="rId18" Type="http://schemas.openxmlformats.org/officeDocument/2006/relationships/tags" Target="../tags/tag351.xml"/><Relationship Id="rId17" Type="http://schemas.openxmlformats.org/officeDocument/2006/relationships/tags" Target="../tags/tag350.xml"/><Relationship Id="rId16" Type="http://schemas.openxmlformats.org/officeDocument/2006/relationships/image" Target="../media/image84.jpeg"/><Relationship Id="rId15" Type="http://schemas.openxmlformats.org/officeDocument/2006/relationships/tags" Target="../tags/tag349.xml"/><Relationship Id="rId14" Type="http://schemas.openxmlformats.org/officeDocument/2006/relationships/image" Target="../media/image83.jpeg"/><Relationship Id="rId13" Type="http://schemas.openxmlformats.org/officeDocument/2006/relationships/tags" Target="../tags/tag348.xml"/><Relationship Id="rId12" Type="http://schemas.openxmlformats.org/officeDocument/2006/relationships/image" Target="../media/image82.jpeg"/><Relationship Id="rId11" Type="http://schemas.openxmlformats.org/officeDocument/2006/relationships/tags" Target="../tags/tag347.xml"/><Relationship Id="rId10" Type="http://schemas.openxmlformats.org/officeDocument/2006/relationships/image" Target="../media/image81.jpeg"/><Relationship Id="rId1" Type="http://schemas.openxmlformats.org/officeDocument/2006/relationships/tags" Target="../tags/tag338.xml"/></Relationships>
</file>

<file path=ppt/slides/_rels/slide28.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image" Target="../media/image76.jpeg"/><Relationship Id="rId7" Type="http://schemas.openxmlformats.org/officeDocument/2006/relationships/tags" Target="../tags/tag361.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8" Type="http://schemas.openxmlformats.org/officeDocument/2006/relationships/slideLayout" Target="../slideLayouts/slideLayout4.xml"/><Relationship Id="rId27" Type="http://schemas.openxmlformats.org/officeDocument/2006/relationships/tags" Target="../tags/tag376.xml"/><Relationship Id="rId26" Type="http://schemas.openxmlformats.org/officeDocument/2006/relationships/tags" Target="../tags/tag375.xml"/><Relationship Id="rId25" Type="http://schemas.openxmlformats.org/officeDocument/2006/relationships/tags" Target="../tags/tag374.xml"/><Relationship Id="rId24" Type="http://schemas.openxmlformats.org/officeDocument/2006/relationships/tags" Target="../tags/tag373.xml"/><Relationship Id="rId23" Type="http://schemas.openxmlformats.org/officeDocument/2006/relationships/tags" Target="../tags/tag372.xml"/><Relationship Id="rId22" Type="http://schemas.openxmlformats.org/officeDocument/2006/relationships/tags" Target="../tags/tag371.xml"/><Relationship Id="rId21" Type="http://schemas.openxmlformats.org/officeDocument/2006/relationships/tags" Target="../tags/tag370.xml"/><Relationship Id="rId20" Type="http://schemas.openxmlformats.org/officeDocument/2006/relationships/tags" Target="../tags/tag369.xml"/><Relationship Id="rId2" Type="http://schemas.openxmlformats.org/officeDocument/2006/relationships/tags" Target="../tags/tag356.xml"/><Relationship Id="rId19" Type="http://schemas.openxmlformats.org/officeDocument/2006/relationships/tags" Target="../tags/tag368.xml"/><Relationship Id="rId18" Type="http://schemas.openxmlformats.org/officeDocument/2006/relationships/tags" Target="../tags/tag367.xml"/><Relationship Id="rId17" Type="http://schemas.openxmlformats.org/officeDocument/2006/relationships/tags" Target="../tags/tag366.xml"/><Relationship Id="rId16" Type="http://schemas.openxmlformats.org/officeDocument/2006/relationships/image" Target="../media/image88.jpeg"/><Relationship Id="rId15" Type="http://schemas.openxmlformats.org/officeDocument/2006/relationships/tags" Target="../tags/tag365.xml"/><Relationship Id="rId14" Type="http://schemas.openxmlformats.org/officeDocument/2006/relationships/image" Target="../media/image87.jpeg"/><Relationship Id="rId13" Type="http://schemas.openxmlformats.org/officeDocument/2006/relationships/tags" Target="../tags/tag364.xml"/><Relationship Id="rId12" Type="http://schemas.openxmlformats.org/officeDocument/2006/relationships/image" Target="../media/image86.jpeg"/><Relationship Id="rId11" Type="http://schemas.openxmlformats.org/officeDocument/2006/relationships/tags" Target="../tags/tag363.xml"/><Relationship Id="rId10" Type="http://schemas.openxmlformats.org/officeDocument/2006/relationships/image" Target="../media/image85.jpeg"/><Relationship Id="rId1" Type="http://schemas.openxmlformats.org/officeDocument/2006/relationships/tags" Target="../tags/tag35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2.sv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1" Type="http://schemas.openxmlformats.org/officeDocument/2006/relationships/notesSlide" Target="../notesSlides/notesSlide5.xml"/><Relationship Id="rId30" Type="http://schemas.openxmlformats.org/officeDocument/2006/relationships/slideLayout" Target="../slideLayouts/slideLayout1.xml"/><Relationship Id="rId3" Type="http://schemas.openxmlformats.org/officeDocument/2006/relationships/tags" Target="../tags/tag4.xml"/><Relationship Id="rId29" Type="http://schemas.openxmlformats.org/officeDocument/2006/relationships/tags" Target="../tags/tag30.xml"/><Relationship Id="rId28" Type="http://schemas.openxmlformats.org/officeDocument/2006/relationships/tags" Target="../tags/tag29.xml"/><Relationship Id="rId27" Type="http://schemas.openxmlformats.org/officeDocument/2006/relationships/tags" Target="../tags/tag28.xml"/><Relationship Id="rId26" Type="http://schemas.openxmlformats.org/officeDocument/2006/relationships/tags" Target="../tags/tag27.xml"/><Relationship Id="rId25" Type="http://schemas.openxmlformats.org/officeDocument/2006/relationships/tags" Target="../tags/tag26.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image" Target="../media/image14.jpeg"/><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image" Target="../media/image13.jpeg"/><Relationship Id="rId2" Type="http://schemas.openxmlformats.org/officeDocument/2006/relationships/tags" Target="../tags/tag32.xml"/><Relationship Id="rId19" Type="http://schemas.openxmlformats.org/officeDocument/2006/relationships/slideLayout" Target="../slideLayouts/slideLayout20.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image" Target="../media/image16.jpeg"/><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image" Target="../media/image15.jpeg"/><Relationship Id="rId10" Type="http://schemas.openxmlformats.org/officeDocument/2006/relationships/tags" Target="../tags/tag38.xml"/><Relationship Id="rId1" Type="http://schemas.openxmlformats.org/officeDocument/2006/relationships/tags" Target="../tags/tag31.xml"/></Relationships>
</file>

<file path=ppt/slides/_rels/slide8.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2" Type="http://schemas.openxmlformats.org/officeDocument/2006/relationships/slideLayout" Target="../slideLayouts/slideLayout20.xml"/><Relationship Id="rId31" Type="http://schemas.openxmlformats.org/officeDocument/2006/relationships/tags" Target="../tags/tag67.xml"/><Relationship Id="rId30" Type="http://schemas.openxmlformats.org/officeDocument/2006/relationships/tags" Target="../tags/tag66.xml"/><Relationship Id="rId3" Type="http://schemas.openxmlformats.org/officeDocument/2006/relationships/tags" Target="../tags/tag47.xml"/><Relationship Id="rId29" Type="http://schemas.openxmlformats.org/officeDocument/2006/relationships/tags" Target="../tags/tag65.xml"/><Relationship Id="rId28" Type="http://schemas.openxmlformats.org/officeDocument/2006/relationships/image" Target="../media/image24.svg"/><Relationship Id="rId27" Type="http://schemas.openxmlformats.org/officeDocument/2006/relationships/image" Target="../media/image23.png"/><Relationship Id="rId26" Type="http://schemas.openxmlformats.org/officeDocument/2006/relationships/tags" Target="../tags/tag64.xml"/><Relationship Id="rId25" Type="http://schemas.openxmlformats.org/officeDocument/2006/relationships/image" Target="../media/image22.svg"/><Relationship Id="rId24" Type="http://schemas.openxmlformats.org/officeDocument/2006/relationships/image" Target="../media/image21.png"/><Relationship Id="rId23" Type="http://schemas.openxmlformats.org/officeDocument/2006/relationships/tags" Target="../tags/tag63.xml"/><Relationship Id="rId22" Type="http://schemas.openxmlformats.org/officeDocument/2006/relationships/image" Target="../media/image20.svg"/><Relationship Id="rId21" Type="http://schemas.openxmlformats.org/officeDocument/2006/relationships/image" Target="../media/image19.png"/><Relationship Id="rId20" Type="http://schemas.openxmlformats.org/officeDocument/2006/relationships/tags" Target="../tags/tag62.xml"/><Relationship Id="rId2" Type="http://schemas.openxmlformats.org/officeDocument/2006/relationships/tags" Target="../tags/tag46.xml"/><Relationship Id="rId19" Type="http://schemas.openxmlformats.org/officeDocument/2006/relationships/tags" Target="../tags/tag61.xml"/><Relationship Id="rId18" Type="http://schemas.openxmlformats.org/officeDocument/2006/relationships/image" Target="../media/image18.svg"/><Relationship Id="rId17" Type="http://schemas.openxmlformats.org/officeDocument/2006/relationships/image" Target="../media/image17.png"/><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5.xml"/></Relationships>
</file>

<file path=ppt/slides/_rels/slide9.xml.rels><?xml version="1.0" encoding="UTF-8" standalone="yes"?>
<Relationships xmlns="http://schemas.openxmlformats.org/package/2006/relationships"><Relationship Id="rId9" Type="http://schemas.openxmlformats.org/officeDocument/2006/relationships/image" Target="../media/image28.jpeg"/><Relationship Id="rId8" Type="http://schemas.openxmlformats.org/officeDocument/2006/relationships/tags" Target="../tags/tag72.xml"/><Relationship Id="rId7" Type="http://schemas.openxmlformats.org/officeDocument/2006/relationships/image" Target="../media/image27.jpeg"/><Relationship Id="rId6" Type="http://schemas.openxmlformats.org/officeDocument/2006/relationships/tags" Target="../tags/tag71.xml"/><Relationship Id="rId5" Type="http://schemas.openxmlformats.org/officeDocument/2006/relationships/image" Target="../media/image26.jpeg"/><Relationship Id="rId4" Type="http://schemas.openxmlformats.org/officeDocument/2006/relationships/tags" Target="../tags/tag70.xml"/><Relationship Id="rId3" Type="http://schemas.openxmlformats.org/officeDocument/2006/relationships/image" Target="../media/image25.jpeg"/><Relationship Id="rId20" Type="http://schemas.openxmlformats.org/officeDocument/2006/relationships/notesSlide" Target="../notesSlides/notesSlide6.xml"/><Relationship Id="rId2" Type="http://schemas.openxmlformats.org/officeDocument/2006/relationships/tags" Target="../tags/tag69.xml"/><Relationship Id="rId19" Type="http://schemas.openxmlformats.org/officeDocument/2006/relationships/slideLayout" Target="../slideLayouts/slideLayout20.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512695" y="3577590"/>
            <a:ext cx="310324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数据分析方法</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763395" y="842010"/>
            <a:ext cx="3537585" cy="467995"/>
          </a:xfrm>
        </p:spPr>
        <p:txBody>
          <a:bodyPr/>
          <a:lstStyle/>
          <a:p>
            <a:r>
              <a:rPr lang="en-US" altLang="en-US" sz="2400">
                <a:solidFill>
                  <a:schemeClr val="accent1"/>
                </a:solidFill>
              </a:rPr>
              <a:t>3. </a:t>
            </a:r>
            <a:r>
              <a:rPr lang="zh-CN" altLang="en-US" sz="2400">
                <a:solidFill>
                  <a:schemeClr val="accent1"/>
                </a:solidFill>
              </a:rPr>
              <a:t>定距变量</a:t>
            </a:r>
            <a:endParaRPr lang="zh-CN" altLang="en-US" sz="2400">
              <a:solidFill>
                <a:schemeClr val="accent1"/>
              </a:solidFill>
            </a:endParaRPr>
          </a:p>
        </p:txBody>
      </p:sp>
      <p:pic>
        <p:nvPicPr>
          <p:cNvPr id="129" name="图片 128" descr="/data/temp/1b89aa61-63b1-11f0-bc00-42de015a2c52.jpg@base@tag=imgScale&amp;m=1&amp;w=1537&amp;h=1903&amp;q=951b89aa61-63b1-11f0-bc00-42de015a2c52"/>
          <p:cNvPicPr>
            <a:picLocks noChangeAspect="1"/>
          </p:cNvPicPr>
          <p:nvPr>
            <p:custDataLst>
              <p:tags r:id="rId2"/>
            </p:custDataLst>
          </p:nvPr>
        </p:nvPicPr>
        <p:blipFill rotWithShape="1">
          <a:blip r:embed="rId3"/>
          <a:srcRect l="8813" r="10460"/>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158516" y="1544320"/>
            <a:ext cx="5197898" cy="45866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1159153" y="2265176"/>
            <a:ext cx="2293621" cy="122067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定距变量不仅能区分不同类型并排序，还能准确指出类别之间的差距，如收入、质量、考试成绩等。</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708326" y="1748056"/>
            <a:ext cx="1919574" cy="28905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定距变量的定义</a:t>
            </a:r>
            <a:endParaRPr lang="zh-CN" altLang="en-US" sz="2000"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4533252" y="2322337"/>
            <a:ext cx="2009982" cy="1220506"/>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定距变量的每一间隔都是相等的，可以进行加减运算。</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708338" y="1724499"/>
            <a:ext cx="2408541" cy="28905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定距变量的数值特性</a:t>
            </a:r>
            <a:endParaRPr lang="zh-CN" altLang="en-US" sz="2000"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1159153" y="1676766"/>
            <a:ext cx="469931" cy="469931"/>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261035" y="1778648"/>
            <a:ext cx="266167" cy="266167"/>
          </a:xfrm>
          <a:prstGeom prst="rect">
            <a:avLst/>
          </a:prstGeom>
        </p:spPr>
      </p:pic>
      <p:sp>
        <p:nvSpPr>
          <p:cNvPr id="29" name="圆角矩形 28"/>
          <p:cNvSpPr/>
          <p:nvPr>
            <p:custDataLst>
              <p:tags r:id="rId13"/>
            </p:custDataLst>
          </p:nvPr>
        </p:nvSpPr>
        <p:spPr>
          <a:xfrm>
            <a:off x="4062793" y="1676766"/>
            <a:ext cx="469931" cy="469931"/>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164675" y="1778648"/>
            <a:ext cx="266167" cy="266167"/>
          </a:xfrm>
          <a:prstGeom prst="rect">
            <a:avLst/>
          </a:prstGeom>
        </p:spPr>
      </p:pic>
      <p:sp>
        <p:nvSpPr>
          <p:cNvPr id="16" name="正文"/>
          <p:cNvSpPr txBox="1"/>
          <p:nvPr>
            <p:custDataLst>
              <p:tags r:id="rId17"/>
            </p:custDataLst>
          </p:nvPr>
        </p:nvSpPr>
        <p:spPr>
          <a:xfrm>
            <a:off x="1218723" y="4569798"/>
            <a:ext cx="2409177" cy="1220506"/>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定距变量的数值可以进行加减运算，但不具有乘除运算的能力，因为它们没有绝对的零点。</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641475" y="4119669"/>
            <a:ext cx="2407904" cy="28905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定距变量的运算能力</a:t>
            </a:r>
            <a:endParaRPr lang="zh-CN" altLang="en-US" sz="2000"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4532616" y="4684400"/>
            <a:ext cx="2409177" cy="1220506"/>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例如，月收入</a:t>
            </a:r>
            <a:r>
              <a:rPr lang="en-US" altLang="zh-CN" sz="1600" kern="0" dirty="0">
                <a:ln>
                  <a:noFill/>
                  <a:prstDash val="sysDot"/>
                </a:ln>
                <a:solidFill>
                  <a:schemeClr val="tx1">
                    <a:lumMod val="85000"/>
                    <a:lumOff val="15000"/>
                  </a:schemeClr>
                </a:solidFill>
                <a:latin typeface="+mn-ea"/>
                <a:sym typeface="+mn-ea"/>
              </a:rPr>
              <a:t>8000</a:t>
            </a:r>
            <a:r>
              <a:rPr lang="zh-CN" altLang="en-US" sz="1600" kern="0" dirty="0">
                <a:ln>
                  <a:noFill/>
                  <a:prstDash val="sysDot"/>
                </a:ln>
                <a:solidFill>
                  <a:schemeClr val="tx1">
                    <a:lumMod val="85000"/>
                    <a:lumOff val="15000"/>
                  </a:schemeClr>
                </a:solidFill>
                <a:latin typeface="+mn-ea"/>
                <a:sym typeface="+mn-ea"/>
              </a:rPr>
              <a:t>元、</a:t>
            </a:r>
            <a:r>
              <a:rPr lang="en-US" altLang="zh-CN" sz="1600" kern="0" dirty="0">
                <a:ln>
                  <a:noFill/>
                  <a:prstDash val="sysDot"/>
                </a:ln>
                <a:solidFill>
                  <a:schemeClr val="tx1">
                    <a:lumMod val="85000"/>
                    <a:lumOff val="15000"/>
                  </a:schemeClr>
                </a:solidFill>
                <a:latin typeface="+mn-ea"/>
                <a:sym typeface="+mn-ea"/>
              </a:rPr>
              <a:t>5000</a:t>
            </a:r>
            <a:r>
              <a:rPr lang="zh-CN" altLang="en-US" sz="1600" kern="0" dirty="0">
                <a:ln>
                  <a:noFill/>
                  <a:prstDash val="sysDot"/>
                </a:ln>
                <a:solidFill>
                  <a:schemeClr val="tx1">
                    <a:lumMod val="85000"/>
                    <a:lumOff val="15000"/>
                  </a:schemeClr>
                </a:solidFill>
                <a:latin typeface="+mn-ea"/>
                <a:sym typeface="+mn-ea"/>
              </a:rPr>
              <a:t>元等，质量用克度量，考试成绩用百分制度量。</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708338" y="4075739"/>
            <a:ext cx="2407904" cy="28905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定距变量的应用实例</a:t>
            </a:r>
            <a:endParaRPr lang="zh-CN" altLang="en-US" sz="2000"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1159153" y="4018145"/>
            <a:ext cx="469931" cy="469931"/>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4062793" y="4018145"/>
            <a:ext cx="469931" cy="469931"/>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260398" y="4119391"/>
            <a:ext cx="267140" cy="267140"/>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164038" y="4119391"/>
            <a:ext cx="267140" cy="267140"/>
          </a:xfrm>
          <a:prstGeom prst="rect">
            <a:avLst/>
          </a:prstGeom>
        </p:spPr>
      </p:pic>
    </p:spTree>
    <p:custDataLst>
      <p:tags r:id="rId29"/>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2030730" y="780415"/>
            <a:ext cx="2287270" cy="50546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2400">
                <a:solidFill>
                  <a:schemeClr val="accent1"/>
                </a:solidFill>
              </a:rPr>
              <a:t>4. </a:t>
            </a:r>
            <a:r>
              <a:rPr lang="zh-CN" altLang="en-US" sz="2400">
                <a:solidFill>
                  <a:schemeClr val="accent1"/>
                </a:solidFill>
              </a:rPr>
              <a:t>定比变量</a:t>
            </a:r>
            <a:endParaRPr lang="zh-CN" altLang="en-US" sz="2400">
              <a:solidFill>
                <a:schemeClr val="accent1"/>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定比变量除了具有定类、定序和定距变量的特征外，还能计算出两个测度值之间的比值。</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定比变量的定义</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定比变量与定距变量的唯一差别在于定比变量具有绝对的零点，而定距变量没有。</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定比变量的绝对零点</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定比变量能够计算出两个测度值之间的比值，这要求其中必须有一个绝对固定的“零点”。</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定比变量的比值计算</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例如，人口数量、产品销售量等，这些数据可以计算出比例关系，因为它们有一个明确的零起点。</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定比变量的应用实例</a:t>
            </a:r>
            <a:endParaRPr lang="zh-CN" altLang="en-US" sz="2400" b="1">
              <a:solidFill>
                <a:schemeClr val="accent4"/>
              </a:solidFill>
              <a:latin typeface="+mn-ea"/>
              <a:cs typeface="+mn-ea"/>
            </a:endParaRPr>
          </a:p>
        </p:txBody>
      </p:sp>
      <p:pic>
        <p:nvPicPr>
          <p:cNvPr id="19" name="图片 22" descr="/data/temp/1be8e9f0-63b1-11f0-84c3-fef44a57bcfe.jpg@base@tag=imgScale&amp;m=1&amp;w=450&amp;h=450&amp;q=951be8e9f0-63b1-11f0-84c3-fef44a57bcfe"/>
          <p:cNvPicPr>
            <a:picLocks noChangeAspect="1"/>
          </p:cNvPicPr>
          <p:nvPr>
            <p:custDataLst>
              <p:tags r:id="rId10"/>
            </p:custDataLst>
          </p:nvPr>
        </p:nvPicPr>
        <p:blipFill rotWithShape="1">
          <a:blip r:embed="rId11"/>
          <a:srcRect t="16667" b="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1be8eac7-63b1-11f0-84c3-fef44a57bcfe.jpg@base@tag=imgScale&amp;m=1&amp;w=450&amp;h=450&amp;q=951be8eac7-63b1-11f0-84c3-fef44a57bcfe"/>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1be8ef92-63b1-11f0-84c3-fef44a57bcfe.jpg@base@tag=imgScale&amp;m=1&amp;w=450&amp;h=450&amp;q=951be8ef92-63b1-11f0-84c3-fef44a57bcfe"/>
          <p:cNvPicPr>
            <a:picLocks noChangeAspect="1"/>
          </p:cNvPicPr>
          <p:nvPr>
            <p:custDataLst>
              <p:tags r:id="rId14"/>
            </p:custDataLst>
          </p:nvPr>
        </p:nvPicPr>
        <p:blipFill>
          <a:blip r:embed="rId15"/>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1be8ea8d-63b1-11f0-84c3-fef44a57bcfe.jpg@base@tag=imgScale&amp;m=1&amp;w=450&amp;h=450&amp;q=951be8ea8d-63b1-11f0-84c3-fef44a57bcfe"/>
          <p:cNvPicPr>
            <a:picLocks noChangeAspect="1"/>
          </p:cNvPicPr>
          <p:nvPr>
            <p:custDataLst>
              <p:tags r:id="rId16"/>
            </p:custDataLst>
          </p:nvPr>
        </p:nvPicPr>
        <p:blipFill>
          <a:blip r:embed="rId17"/>
          <a:srcRect l="10035" r="10036"/>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318226" y="2882548"/>
            <a:ext cx="506392" cy="506392"/>
          </a:xfrm>
          <a:prstGeom prst="octagon">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27"/>
          <p:cNvSpPr/>
          <p:nvPr>
            <p:custDataLst>
              <p:tags r:id="rId19"/>
            </p:custDataLst>
          </p:nvPr>
        </p:nvSpPr>
        <p:spPr>
          <a:xfrm>
            <a:off x="7391785" y="2882548"/>
            <a:ext cx="506392" cy="506392"/>
          </a:xfrm>
          <a:prstGeom prst="octagon">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28"/>
          <p:cNvSpPr/>
          <p:nvPr>
            <p:custDataLst>
              <p:tags r:id="rId20"/>
            </p:custDataLst>
          </p:nvPr>
        </p:nvSpPr>
        <p:spPr>
          <a:xfrm>
            <a:off x="4318226" y="5041659"/>
            <a:ext cx="506392" cy="506392"/>
          </a:xfrm>
          <a:prstGeom prst="octagon">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29"/>
          <p:cNvSpPr/>
          <p:nvPr>
            <p:custDataLst>
              <p:tags r:id="rId21"/>
            </p:custDataLst>
          </p:nvPr>
        </p:nvSpPr>
        <p:spPr>
          <a:xfrm>
            <a:off x="7391785" y="5041659"/>
            <a:ext cx="506392" cy="506392"/>
          </a:xfrm>
          <a:prstGeom prst="octagon">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863725" y="780415"/>
            <a:ext cx="5400040" cy="55689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二、数据分析技术与方法</a:t>
            </a:r>
            <a:endParaRPr lang="zh-CN" altLang="en-US" sz="3200">
              <a:solidFill>
                <a:schemeClr val="accent1"/>
              </a:solidFill>
            </a:endParaRPr>
          </a:p>
        </p:txBody>
      </p:sp>
      <p:sp>
        <p:nvSpPr>
          <p:cNvPr id="7" name="椭圆 1"/>
          <p:cNvSpPr/>
          <p:nvPr>
            <p:custDataLst>
              <p:tags r:id="rId2"/>
            </p:custDataLst>
          </p:nvPr>
        </p:nvSpPr>
        <p:spPr>
          <a:xfrm rot="10800000">
            <a:off x="5945654" y="1687633"/>
            <a:ext cx="1888018" cy="1888018"/>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359287" y="1687633"/>
            <a:ext cx="1888018" cy="1888018"/>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2649855" y="5276850"/>
            <a:ext cx="7749540" cy="772160"/>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数据分析这一概念涵盖多种技术，不同类型的数据分析技术具有不同的侧重点。例如，数据挖掘、商务智能、文本分析等，它们综合应用统计学、逻辑学、语言学和结构化分析等技术来描述、说明、浓缩、概括、评价和利用数据。</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2629397" y="4908645"/>
            <a:ext cx="6933509" cy="368332"/>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3"/>
                </a:solidFill>
                <a:latin typeface="+mn-ea"/>
                <a:cs typeface="+mn-ea"/>
              </a:rPr>
              <a:t>数据分析技术的多样性</a:t>
            </a:r>
            <a:endParaRPr lang="zh-CN" altLang="en-US" sz="2000" b="1" kern="0">
              <a:solidFill>
                <a:schemeClr val="accent3"/>
              </a:solidFill>
              <a:latin typeface="+mn-ea"/>
              <a:cs typeface="+mn-ea"/>
            </a:endParaRPr>
          </a:p>
        </p:txBody>
      </p:sp>
      <p:sp>
        <p:nvSpPr>
          <p:cNvPr id="15" name="矩形 7"/>
          <p:cNvSpPr/>
          <p:nvPr>
            <p:custDataLst>
              <p:tags r:id="rId6"/>
            </p:custDataLst>
          </p:nvPr>
        </p:nvSpPr>
        <p:spPr>
          <a:xfrm>
            <a:off x="8233121" y="2116295"/>
            <a:ext cx="3168274" cy="175275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数据分析技术已广泛应用于商业、科学、社会学等多个领域。例如，数据挖掘关注数据建模与知识发现的过程，商务智能聚焦商业信息的提取与利用，而文本分析则关注非结构化的文本数据。</a:t>
            </a:r>
            <a:endParaRPr lang="zh-CN" altLang="en-US" sz="1600" dirty="0">
              <a:solidFill>
                <a:schemeClr val="tx1">
                  <a:lumMod val="85000"/>
                  <a:lumOff val="15000"/>
                </a:schemeClr>
              </a:solidFill>
              <a:latin typeface="+mn-ea"/>
              <a:cs typeface="+mn-ea"/>
            </a:endParaRPr>
          </a:p>
        </p:txBody>
      </p:sp>
      <p:sp>
        <p:nvSpPr>
          <p:cNvPr id="19" name="矩形 9"/>
          <p:cNvSpPr/>
          <p:nvPr>
            <p:custDataLst>
              <p:tags r:id="rId7"/>
            </p:custDataLst>
          </p:nvPr>
        </p:nvSpPr>
        <p:spPr>
          <a:xfrm>
            <a:off x="8233121" y="1657150"/>
            <a:ext cx="3168274" cy="368332"/>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数据分析的应用领域</a:t>
            </a:r>
            <a:endParaRPr lang="zh-CN" altLang="en-US" sz="2000" b="1" kern="0">
              <a:solidFill>
                <a:schemeClr val="accent2"/>
              </a:solidFill>
              <a:latin typeface="+mn-ea"/>
              <a:cs typeface="+mn-ea"/>
            </a:endParaRPr>
          </a:p>
        </p:txBody>
      </p:sp>
      <p:sp>
        <p:nvSpPr>
          <p:cNvPr id="20" name="矩形 10"/>
          <p:cNvSpPr/>
          <p:nvPr>
            <p:custDataLst>
              <p:tags r:id="rId8"/>
            </p:custDataLst>
          </p:nvPr>
        </p:nvSpPr>
        <p:spPr>
          <a:xfrm>
            <a:off x="789008" y="2116295"/>
            <a:ext cx="3168274" cy="175275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数据分析是指采用适当的方法和技术对收集得到的数据进行探索和分析，以提取有价值的信息并形成结论或知识的过程。其目的是把隐藏在一大批看起来杂乱无章的数据中的信息萃取和提炼出来，以找出所研究对象的内在特性或规律。</a:t>
            </a:r>
            <a:endParaRPr lang="zh-CN" altLang="en-US" sz="1600" dirty="0">
              <a:solidFill>
                <a:schemeClr val="tx1">
                  <a:lumMod val="85000"/>
                  <a:lumOff val="15000"/>
                </a:schemeClr>
              </a:solidFill>
              <a:latin typeface="+mn-ea"/>
              <a:cs typeface="+mn-ea"/>
            </a:endParaRPr>
          </a:p>
        </p:txBody>
      </p:sp>
      <p:sp>
        <p:nvSpPr>
          <p:cNvPr id="21" name="矩形 11"/>
          <p:cNvSpPr/>
          <p:nvPr>
            <p:custDataLst>
              <p:tags r:id="rId9"/>
            </p:custDataLst>
          </p:nvPr>
        </p:nvSpPr>
        <p:spPr>
          <a:xfrm>
            <a:off x="789008" y="1657150"/>
            <a:ext cx="3168274" cy="368332"/>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数据分析的定义与目的</a:t>
            </a:r>
            <a:endParaRPr lang="zh-CN" altLang="en-US" sz="2000" b="1" kern="0">
              <a:solidFill>
                <a:schemeClr val="accent1"/>
              </a:solidFill>
              <a:latin typeface="+mn-ea"/>
              <a:cs typeface="+mn-ea"/>
            </a:endParaRPr>
          </a:p>
        </p:txBody>
      </p:sp>
      <p:sp>
        <p:nvSpPr>
          <p:cNvPr id="22" name="椭圆 22"/>
          <p:cNvSpPr/>
          <p:nvPr>
            <p:custDataLst>
              <p:tags r:id="rId10"/>
            </p:custDataLst>
          </p:nvPr>
        </p:nvSpPr>
        <p:spPr>
          <a:xfrm rot="10800000">
            <a:off x="5172792" y="3020613"/>
            <a:ext cx="1888018" cy="1888018"/>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95018" y="2436998"/>
            <a:ext cx="388833" cy="388833"/>
          </a:xfrm>
          <a:prstGeom prst="rect">
            <a:avLst/>
          </a:prstGeom>
        </p:spPr>
      </p:pic>
      <p:pic>
        <p:nvPicPr>
          <p:cNvPr id="25"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105476" y="2433822"/>
            <a:ext cx="396034" cy="396034"/>
          </a:xfrm>
          <a:prstGeom prst="rect">
            <a:avLst/>
          </a:prstGeom>
        </p:spPr>
      </p:pic>
      <p:pic>
        <p:nvPicPr>
          <p:cNvPr id="26" name="图片 7" descr="343439383331313b343532303032333bc6f3d2b5bcf2bd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22157" y="3769978"/>
            <a:ext cx="388834" cy="388834"/>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856740" y="888365"/>
            <a:ext cx="3479800" cy="413385"/>
          </a:xfrm>
        </p:spPr>
        <p:txBody>
          <a:bodyPr/>
          <a:lstStyle/>
          <a:p>
            <a:r>
              <a:rPr lang="zh-CN" altLang="en-US" sz="2400">
                <a:solidFill>
                  <a:schemeClr val="accent1"/>
                </a:solidFill>
              </a:rPr>
              <a:t>数据分析方法分类</a:t>
            </a:r>
            <a:endParaRPr lang="zh-CN" altLang="en-US" sz="2400">
              <a:solidFill>
                <a:schemeClr val="accent1"/>
              </a:solidFill>
            </a:endParaRPr>
          </a:p>
        </p:txBody>
      </p:sp>
      <p:sp>
        <p:nvSpPr>
          <p:cNvPr id="18" name="六边形 17"/>
          <p:cNvSpPr/>
          <p:nvPr>
            <p:custDataLst>
              <p:tags r:id="rId2"/>
            </p:custDataLst>
          </p:nvPr>
        </p:nvSpPr>
        <p:spPr>
          <a:xfrm rot="5400000">
            <a:off x="8392795" y="1786890"/>
            <a:ext cx="2032635" cy="1813560"/>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7178675" y="3886835"/>
            <a:ext cx="2032635" cy="1813560"/>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9606915" y="3886835"/>
            <a:ext cx="2032635" cy="1813560"/>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9230360" y="2514600"/>
            <a:ext cx="358140" cy="358140"/>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444480" y="4534535"/>
            <a:ext cx="358775" cy="358775"/>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8127365" y="4534535"/>
            <a:ext cx="358775" cy="358775"/>
          </a:xfrm>
          <a:prstGeom prst="rect">
            <a:avLst/>
          </a:prstGeom>
        </p:spPr>
      </p:pic>
      <p:sp>
        <p:nvSpPr>
          <p:cNvPr id="7" name="正文"/>
          <p:cNvSpPr txBox="1"/>
          <p:nvPr>
            <p:custDataLst>
              <p:tags r:id="rId14"/>
            </p:custDataLst>
          </p:nvPr>
        </p:nvSpPr>
        <p:spPr>
          <a:xfrm>
            <a:off x="610235" y="1961515"/>
            <a:ext cx="667829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常用的数据分析方法大多以数理统计为基础，可以分为描述性分析、探索性分析和推断性分析三大类。描述性分析通过各种描述指标对数据进行概要分析，探索性分析通过图、表等可视化方式探索数据内在的规律和模式，而推断性分析则是根据样本数据对未知事物做出推断。</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15"/>
            </p:custDataLst>
          </p:nvPr>
        </p:nvSpPr>
        <p:spPr>
          <a:xfrm>
            <a:off x="610235" y="1677987"/>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1"/>
                </a:solidFill>
                <a:uFillTx/>
                <a:latin typeface="+mn-ea"/>
                <a:sym typeface="+mn-ea"/>
              </a:rPr>
              <a:t>描述性分析、探索性分析和推断性分析</a:t>
            </a:r>
            <a:endParaRPr lang="zh-CN" altLang="en-US" sz="2000" b="1" dirty="0">
              <a:solidFill>
                <a:schemeClr val="accent1"/>
              </a:solidFill>
              <a:uFillTx/>
              <a:latin typeface="+mn-ea"/>
              <a:sym typeface="+mn-ea"/>
            </a:endParaRPr>
          </a:p>
        </p:txBody>
      </p:sp>
      <p:sp>
        <p:nvSpPr>
          <p:cNvPr id="12" name="正文"/>
          <p:cNvSpPr txBox="1"/>
          <p:nvPr>
            <p:custDataLst>
              <p:tags r:id="rId16"/>
            </p:custDataLst>
          </p:nvPr>
        </p:nvSpPr>
        <p:spPr>
          <a:xfrm>
            <a:off x="598805" y="3705860"/>
            <a:ext cx="631634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根据分析目的的不同，数据分析方法可以分为回顾性分析和预测性分析。回顾性分析是以现在为结果，回溯过去的分析方法，而预测性分析则是根据事物的过去和现在预测未来，减少对未来事物认识的不确定性。</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7"/>
            </p:custDataLst>
          </p:nvPr>
        </p:nvSpPr>
        <p:spPr>
          <a:xfrm>
            <a:off x="610235" y="3323272"/>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2"/>
                </a:solidFill>
                <a:uFillTx/>
                <a:latin typeface="+mn-ea"/>
                <a:sym typeface="+mn-ea"/>
              </a:rPr>
              <a:t>回顾性分析与预测性分析</a:t>
            </a:r>
            <a:endParaRPr lang="zh-CN" altLang="en-US" sz="2000" b="1" dirty="0">
              <a:solidFill>
                <a:schemeClr val="accent2"/>
              </a:solidFill>
              <a:uFillTx/>
              <a:latin typeface="+mn-ea"/>
              <a:sym typeface="+mn-ea"/>
            </a:endParaRPr>
          </a:p>
        </p:txBody>
      </p:sp>
      <p:sp>
        <p:nvSpPr>
          <p:cNvPr id="14" name="正文"/>
          <p:cNvSpPr txBox="1"/>
          <p:nvPr>
            <p:custDataLst>
              <p:tags r:id="rId18"/>
            </p:custDataLst>
          </p:nvPr>
        </p:nvSpPr>
        <p:spPr>
          <a:xfrm>
            <a:off x="610235" y="5234940"/>
            <a:ext cx="6537960" cy="100330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根据数据类型和特性的不同，数据分析方法可以分为数值型数据分析、分类型数据分析、顺序型数据分析；横截面数据分析、时间序列分析、面板数据分析；以及文本分析、语音分析、图像分析、视频分析等。</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19"/>
            </p:custDataLst>
          </p:nvPr>
        </p:nvSpPr>
        <p:spPr>
          <a:xfrm>
            <a:off x="610235" y="4967288"/>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3"/>
                </a:solidFill>
                <a:uFillTx/>
                <a:latin typeface="+mn-ea"/>
                <a:sym typeface="+mn-ea"/>
              </a:rPr>
              <a:t>基于数据类型和特性的分析方法</a:t>
            </a:r>
            <a:endParaRPr lang="zh-CN" altLang="en-US" sz="2000" b="1" dirty="0">
              <a:solidFill>
                <a:schemeClr val="accent3"/>
              </a:solidFill>
              <a:uFillTx/>
              <a:latin typeface="+mn-ea"/>
              <a:sym typeface="+mn-ea"/>
            </a:endParaRPr>
          </a:p>
        </p:txBody>
      </p:sp>
    </p:spTree>
    <p:custDataLst>
      <p:tags r:id="rId20"/>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673225" y="743585"/>
            <a:ext cx="5025390" cy="635000"/>
          </a:xfrm>
          <a:prstGeom prst="rect">
            <a:avLst/>
          </a:prstGeom>
          <a:noFill/>
        </p:spPr>
        <p:txBody>
          <a:bodyPr wrap="square" rtlCol="0" anchor="t">
            <a:normAutofit/>
          </a:bodyPr>
          <a:p>
            <a:r>
              <a:rPr lang="en-US" altLang="en-US" sz="2400">
                <a:solidFill>
                  <a:schemeClr val="accent1"/>
                </a:solidFill>
              </a:rPr>
              <a:t>数据分析在实际中的应用案例</a:t>
            </a:r>
            <a:endParaRPr lang="en-US" altLang="en-US" sz="2400">
              <a:solidFill>
                <a:schemeClr val="accent1"/>
              </a:solidFill>
            </a:endParaRPr>
          </a:p>
        </p:txBody>
      </p:sp>
      <p:sp>
        <p:nvSpPr>
          <p:cNvPr id="5" name="矩形: 圆角 1"/>
          <p:cNvSpPr/>
          <p:nvPr>
            <p:custDataLst>
              <p:tags r:id="rId2"/>
            </p:custDataLst>
          </p:nvPr>
        </p:nvSpPr>
        <p:spPr>
          <a:xfrm>
            <a:off x="836930" y="4677410"/>
            <a:ext cx="10274300" cy="1024255"/>
          </a:xfrm>
          <a:prstGeom prst="roundRect">
            <a:avLst>
              <a:gd name="adj" fmla="val 10881"/>
            </a:avLst>
          </a:prstGeom>
          <a:solidFill>
            <a:srgbClr val="FFFFFF"/>
          </a:solidFill>
          <a:ln w="25400" cap="flat" cmpd="sng" algn="ctr">
            <a:solidFill>
              <a:srgbClr val="FF7429"/>
            </a:solidFill>
            <a:prstDash val="solid"/>
            <a:miter lim="800000"/>
          </a:ln>
          <a:effectLst>
            <a:outerShdw blurRad="203200" dist="76200" dir="5400000" algn="t" rotWithShape="0">
              <a:srgbClr val="FF7429">
                <a:alpha val="16000"/>
              </a:srgbClr>
            </a:outerShdw>
          </a:effectLst>
        </p:spPr>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正文"/>
          <p:cNvSpPr txBox="1"/>
          <p:nvPr>
            <p:custDataLst>
              <p:tags r:id="rId3"/>
            </p:custDataLst>
          </p:nvPr>
        </p:nvSpPr>
        <p:spPr>
          <a:xfrm>
            <a:off x="3519805" y="4845050"/>
            <a:ext cx="7494905" cy="754380"/>
          </a:xfrm>
          <a:prstGeom prst="rect">
            <a:avLst/>
          </a:prstGeom>
          <a:noFill/>
        </p:spPr>
        <p:txBody>
          <a:bodyPr wrap="square" lIns="0" tIns="0" rIns="0" bIns="72000" rtlCol="0" anchor="ctr" anchorCtr="0"/>
          <a:lstStyle>
            <a:defPPr>
              <a:defRPr lang="zh-CN"/>
            </a:defPPr>
            <a:lvl1pPr indent="0" algn="just" fontAlgn="auto">
              <a:lnSpc>
                <a:spcPct val="130000"/>
              </a:lnSpc>
              <a:spcAft>
                <a:spcPts val="1000"/>
              </a:spcAft>
              <a:defRPr sz="1600">
                <a:solidFill>
                  <a:srgbClr val="000000">
                    <a:lumMod val="65000"/>
                    <a:lumOff val="35000"/>
                  </a:srgbClr>
                </a:solidFill>
                <a:uFillTx/>
                <a:latin typeface="+中文正文" charset="0"/>
              </a:defRPr>
            </a:lvl1pPr>
          </a:lstStyle>
          <a:p>
            <a:pPr marL="0" marR="0" indent="0" algn="l">
              <a:lnSpc>
                <a:spcPct val="150000"/>
              </a:lnSpc>
              <a:spcBef>
                <a:spcPts val="0"/>
              </a:spcBef>
              <a:spcAft>
                <a:spcPts val="0"/>
              </a:spcAft>
            </a:pPr>
            <a:r>
              <a:rPr lang="zh-CN" altLang="en-US" kern="1200" spc="130" dirty="0">
                <a:solidFill>
                  <a:srgbClr val="404040"/>
                </a:solidFill>
                <a:effectLst/>
                <a:latin typeface="微软雅黑" panose="020B0503020204020204" charset="-122"/>
                <a:cs typeface="mn-cs"/>
              </a:rPr>
              <a:t>数据分析对决策的影响体现在它能够帮助人们定量地做出判断，以便采取适当的决策和行动。在商业环境中，数据分析通过将企业中现有的数据转化为信息和知识，帮助企业做出明智的业务经营决策，以实现商业价值。</a:t>
            </a:r>
            <a:endParaRPr lang="zh-CN" altLang="en-US" kern="1200" spc="130" dirty="0">
              <a:solidFill>
                <a:srgbClr val="404040"/>
              </a:solidFill>
              <a:effectLst/>
              <a:latin typeface="微软雅黑" panose="020B0503020204020204" charset="-122"/>
              <a:cs typeface="mn-cs"/>
            </a:endParaRPr>
          </a:p>
        </p:txBody>
      </p:sp>
      <p:sp>
        <p:nvSpPr>
          <p:cNvPr id="10" name="矩形: 圆角 3"/>
          <p:cNvSpPr/>
          <p:nvPr>
            <p:custDataLst>
              <p:tags r:id="rId4"/>
            </p:custDataLst>
          </p:nvPr>
        </p:nvSpPr>
        <p:spPr>
          <a:xfrm>
            <a:off x="826766" y="4674935"/>
            <a:ext cx="2348477" cy="1027443"/>
          </a:xfrm>
          <a:prstGeom prst="roundRect">
            <a:avLst>
              <a:gd name="adj" fmla="val 10881"/>
            </a:avLst>
          </a:prstGeom>
          <a:gradFill flip="none" rotWithShape="1">
            <a:gsLst>
              <a:gs pos="69000">
                <a:srgbClr val="FF7429"/>
              </a:gs>
              <a:gs pos="0">
                <a:srgbClr val="FF7429">
                  <a:lumMod val="60000"/>
                  <a:lumOff val="40000"/>
                </a:srgbClr>
              </a:gs>
            </a:gsLst>
            <a:lin ang="2700000" scaled="1"/>
            <a:tileRect/>
          </a:gradFill>
          <a:ln w="25400" cap="flat" cmpd="sng" algn="ctr">
            <a:noFill/>
            <a:prstDash val="solid"/>
            <a:miter lim="800000"/>
          </a:ln>
          <a:effectLst/>
        </p:spPr>
        <p:txBody>
          <a:bodyPr rtlCol="0" anchor="ctr">
            <a:noAutofit/>
          </a:bodyPr>
          <a:lstStyle/>
          <a:p>
            <a:pPr algn="ctr">
              <a:lnSpc>
                <a:spcPct val="130000"/>
              </a:lnSpc>
            </a:pPr>
            <a:r>
              <a:rPr lang="zh-CN" altLang="en-US" sz="2000" b="1" dirty="0">
                <a:gradFill flip="none" rotWithShape="1">
                  <a:gsLst>
                    <a:gs pos="69000">
                      <a:srgbClr val="FF7429">
                        <a:lumMod val="20000"/>
                        <a:lumOff val="80000"/>
                      </a:srgbClr>
                    </a:gs>
                    <a:gs pos="0">
                      <a:srgbClr val="FFFFFF"/>
                    </a:gs>
                  </a:gsLst>
                  <a:lin ang="16200000" scaled="1"/>
                  <a:tileRect/>
                </a:gradFill>
                <a:latin typeface="微软雅黑" panose="020B0503020204020204" charset="-122"/>
                <a:ea typeface="微软雅黑" panose="020B0503020204020204" charset="-122"/>
              </a:rPr>
              <a:t>数据分析对决策的影响</a:t>
            </a:r>
            <a:endParaRPr lang="zh-CN" altLang="en-US" sz="2000" b="1" dirty="0">
              <a:gradFill flip="none" rotWithShape="1">
                <a:gsLst>
                  <a:gs pos="69000">
                    <a:srgbClr val="FF7429">
                      <a:lumMod val="20000"/>
                      <a:lumOff val="80000"/>
                    </a:srgbClr>
                  </a:gs>
                  <a:gs pos="0">
                    <a:srgbClr val="FFFFFF"/>
                  </a:gs>
                </a:gsLst>
                <a:lin ang="16200000" scaled="1"/>
                <a:tileRect/>
              </a:gradFill>
              <a:latin typeface="微软雅黑" panose="020B0503020204020204" charset="-122"/>
              <a:ea typeface="微软雅黑" panose="020B0503020204020204" charset="-122"/>
            </a:endParaRPr>
          </a:p>
        </p:txBody>
      </p:sp>
      <p:sp>
        <p:nvSpPr>
          <p:cNvPr id="11" name="矩形: 圆角 4"/>
          <p:cNvSpPr/>
          <p:nvPr>
            <p:custDataLst>
              <p:tags r:id="rId5"/>
            </p:custDataLst>
          </p:nvPr>
        </p:nvSpPr>
        <p:spPr>
          <a:xfrm>
            <a:off x="836930" y="3232785"/>
            <a:ext cx="10274300" cy="1024255"/>
          </a:xfrm>
          <a:prstGeom prst="roundRect">
            <a:avLst>
              <a:gd name="adj" fmla="val 10881"/>
            </a:avLst>
          </a:prstGeom>
          <a:solidFill>
            <a:srgbClr val="FFFFFF"/>
          </a:solidFill>
          <a:ln w="25400" cap="flat" cmpd="sng" algn="ctr">
            <a:solidFill>
              <a:srgbClr val="FF7429"/>
            </a:solidFill>
            <a:prstDash val="solid"/>
            <a:miter lim="800000"/>
          </a:ln>
          <a:effectLst>
            <a:outerShdw blurRad="203200" dist="76200" dir="5400000" algn="t" rotWithShape="0">
              <a:srgbClr val="FF7429">
                <a:alpha val="16000"/>
              </a:srgbClr>
            </a:outerShdw>
          </a:effectLst>
        </p:spPr>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正文"/>
          <p:cNvSpPr txBox="1"/>
          <p:nvPr>
            <p:custDataLst>
              <p:tags r:id="rId6"/>
            </p:custDataLst>
          </p:nvPr>
        </p:nvSpPr>
        <p:spPr>
          <a:xfrm>
            <a:off x="3519805" y="3400425"/>
            <a:ext cx="7591425" cy="754380"/>
          </a:xfrm>
          <a:prstGeom prst="rect">
            <a:avLst/>
          </a:prstGeom>
          <a:noFill/>
        </p:spPr>
        <p:txBody>
          <a:bodyPr wrap="square" lIns="0" tIns="0" rIns="0" bIns="72000" rtlCol="0" anchor="ctr" anchorCtr="0"/>
          <a:lstStyle>
            <a:defPPr>
              <a:defRPr lang="zh-CN"/>
            </a:defPPr>
            <a:lvl1pPr indent="0" algn="just" fontAlgn="auto">
              <a:lnSpc>
                <a:spcPct val="130000"/>
              </a:lnSpc>
              <a:spcAft>
                <a:spcPts val="1000"/>
              </a:spcAft>
              <a:defRPr sz="1600">
                <a:solidFill>
                  <a:srgbClr val="000000">
                    <a:lumMod val="65000"/>
                    <a:lumOff val="35000"/>
                  </a:srgbClr>
                </a:solidFill>
                <a:uFillTx/>
                <a:latin typeface="+中文正文" charset="0"/>
              </a:defRPr>
            </a:lvl1pPr>
          </a:lstStyle>
          <a:p>
            <a:pPr marL="0" marR="0" indent="0" algn="l">
              <a:lnSpc>
                <a:spcPct val="150000"/>
              </a:lnSpc>
              <a:spcBef>
                <a:spcPts val="0"/>
              </a:spcBef>
              <a:spcAft>
                <a:spcPts val="0"/>
              </a:spcAft>
            </a:pPr>
            <a:r>
              <a:rPr lang="zh-CN" altLang="en-US" kern="1200" spc="130" dirty="0">
                <a:solidFill>
                  <a:srgbClr val="404040"/>
                </a:solidFill>
                <a:effectLst/>
                <a:latin typeface="微软雅黑" panose="020B0503020204020204" charset="-122"/>
                <a:cs typeface="mn-cs"/>
              </a:rPr>
              <a:t>数据分析在实际应用中可以帮助人们做出正确的判断和合理的决策。例如，通过市场调查和数据分析，企业的管理者可以掌握市场动向，制定合适的生产和销售计划。</a:t>
            </a:r>
            <a:endParaRPr lang="zh-CN" altLang="en-US" kern="1200" spc="130" dirty="0">
              <a:solidFill>
                <a:srgbClr val="404040"/>
              </a:solidFill>
              <a:effectLst/>
              <a:latin typeface="微软雅黑" panose="020B0503020204020204" charset="-122"/>
              <a:cs typeface="mn-cs"/>
            </a:endParaRPr>
          </a:p>
        </p:txBody>
      </p:sp>
      <p:sp>
        <p:nvSpPr>
          <p:cNvPr id="13" name="矩形: 圆角 10"/>
          <p:cNvSpPr/>
          <p:nvPr>
            <p:custDataLst>
              <p:tags r:id="rId7"/>
            </p:custDataLst>
          </p:nvPr>
        </p:nvSpPr>
        <p:spPr>
          <a:xfrm>
            <a:off x="826766" y="3230862"/>
            <a:ext cx="2348477" cy="1027443"/>
          </a:xfrm>
          <a:prstGeom prst="roundRect">
            <a:avLst>
              <a:gd name="adj" fmla="val 10881"/>
            </a:avLst>
          </a:prstGeom>
          <a:gradFill flip="none" rotWithShape="1">
            <a:gsLst>
              <a:gs pos="69000">
                <a:srgbClr val="FF7429"/>
              </a:gs>
              <a:gs pos="0">
                <a:srgbClr val="FF7429">
                  <a:lumMod val="60000"/>
                  <a:lumOff val="40000"/>
                </a:srgbClr>
              </a:gs>
            </a:gsLst>
            <a:lin ang="2700000" scaled="1"/>
            <a:tileRect/>
          </a:gradFill>
          <a:ln w="25400" cap="flat" cmpd="sng" algn="ctr">
            <a:noFill/>
            <a:prstDash val="solid"/>
            <a:miter lim="800000"/>
          </a:ln>
          <a:effectLst/>
        </p:spPr>
        <p:txBody>
          <a:bodyPr rtlCol="0" anchor="ctr">
            <a:noAutofit/>
          </a:bodyPr>
          <a:lstStyle/>
          <a:p>
            <a:pPr algn="ctr">
              <a:lnSpc>
                <a:spcPct val="130000"/>
              </a:lnSpc>
            </a:pPr>
            <a:r>
              <a:rPr lang="zh-CN" altLang="en-US" sz="2000" b="1" dirty="0">
                <a:gradFill flip="none" rotWithShape="1">
                  <a:gsLst>
                    <a:gs pos="69000">
                      <a:srgbClr val="FF7429">
                        <a:lumMod val="20000"/>
                        <a:lumOff val="80000"/>
                      </a:srgbClr>
                    </a:gs>
                    <a:gs pos="0">
                      <a:srgbClr val="FFFFFF"/>
                    </a:gs>
                  </a:gsLst>
                  <a:lin ang="16200000" scaled="1"/>
                  <a:tileRect/>
                </a:gradFill>
                <a:latin typeface="微软雅黑" panose="020B0503020204020204" charset="-122"/>
                <a:ea typeface="微软雅黑" panose="020B0503020204020204" charset="-122"/>
              </a:rPr>
              <a:t>数据分析方法的实际效果</a:t>
            </a:r>
            <a:endParaRPr lang="zh-CN" altLang="en-US" sz="2000" b="1" dirty="0">
              <a:gradFill flip="none" rotWithShape="1">
                <a:gsLst>
                  <a:gs pos="69000">
                    <a:srgbClr val="FF7429">
                      <a:lumMod val="20000"/>
                      <a:lumOff val="80000"/>
                    </a:srgbClr>
                  </a:gs>
                  <a:gs pos="0">
                    <a:srgbClr val="FFFFFF"/>
                  </a:gs>
                </a:gsLst>
                <a:lin ang="16200000" scaled="1"/>
                <a:tileRect/>
              </a:gradFill>
              <a:latin typeface="微软雅黑" panose="020B0503020204020204" charset="-122"/>
              <a:ea typeface="微软雅黑" panose="020B0503020204020204" charset="-122"/>
            </a:endParaRPr>
          </a:p>
        </p:txBody>
      </p:sp>
      <p:sp>
        <p:nvSpPr>
          <p:cNvPr id="14" name="矩形: 圆角 11"/>
          <p:cNvSpPr/>
          <p:nvPr>
            <p:custDataLst>
              <p:tags r:id="rId8"/>
            </p:custDataLst>
          </p:nvPr>
        </p:nvSpPr>
        <p:spPr>
          <a:xfrm>
            <a:off x="836930" y="1759585"/>
            <a:ext cx="10274300" cy="1024255"/>
          </a:xfrm>
          <a:prstGeom prst="roundRect">
            <a:avLst>
              <a:gd name="adj" fmla="val 10881"/>
            </a:avLst>
          </a:prstGeom>
          <a:solidFill>
            <a:srgbClr val="FFFFFF"/>
          </a:solidFill>
          <a:ln w="25400" cap="flat" cmpd="sng" algn="ctr">
            <a:solidFill>
              <a:srgbClr val="FF7429"/>
            </a:solidFill>
            <a:prstDash val="solid"/>
            <a:miter lim="800000"/>
          </a:ln>
          <a:effectLst>
            <a:outerShdw blurRad="203200" dist="76200" dir="5400000" algn="t" rotWithShape="0">
              <a:srgbClr val="FF7429">
                <a:alpha val="16000"/>
              </a:srgbClr>
            </a:outerShdw>
          </a:effectLst>
        </p:spPr>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正文"/>
          <p:cNvSpPr txBox="1"/>
          <p:nvPr>
            <p:custDataLst>
              <p:tags r:id="rId9"/>
            </p:custDataLst>
          </p:nvPr>
        </p:nvSpPr>
        <p:spPr>
          <a:xfrm>
            <a:off x="3519805" y="1928495"/>
            <a:ext cx="7494905" cy="754380"/>
          </a:xfrm>
          <a:prstGeom prst="rect">
            <a:avLst/>
          </a:prstGeom>
          <a:noFill/>
        </p:spPr>
        <p:txBody>
          <a:bodyPr wrap="square" lIns="0" tIns="0" rIns="0" bIns="72000" rtlCol="0" anchor="ctr" anchorCtr="0"/>
          <a:lstStyle>
            <a:defPPr>
              <a:defRPr lang="zh-CN"/>
            </a:defPPr>
            <a:lvl1pPr indent="0" algn="just" fontAlgn="auto">
              <a:lnSpc>
                <a:spcPct val="130000"/>
              </a:lnSpc>
              <a:spcAft>
                <a:spcPts val="1000"/>
              </a:spcAft>
              <a:defRPr sz="1600">
                <a:solidFill>
                  <a:srgbClr val="000000">
                    <a:lumMod val="65000"/>
                    <a:lumOff val="35000"/>
                  </a:srgbClr>
                </a:solidFill>
                <a:uFillTx/>
                <a:latin typeface="+中文正文" charset="0"/>
              </a:defRPr>
            </a:lvl1pPr>
          </a:lstStyle>
          <a:p>
            <a:pPr marL="0" marR="0" indent="0" algn="l">
              <a:lnSpc>
                <a:spcPct val="150000"/>
              </a:lnSpc>
              <a:spcBef>
                <a:spcPts val="0"/>
              </a:spcBef>
              <a:spcAft>
                <a:spcPts val="0"/>
              </a:spcAft>
            </a:pPr>
            <a:r>
              <a:rPr lang="zh-CN" altLang="en-US" kern="1200" spc="130" dirty="0">
                <a:solidFill>
                  <a:srgbClr val="404040"/>
                </a:solidFill>
                <a:effectLst/>
                <a:latin typeface="微软雅黑" panose="020B0503020204020204" charset="-122"/>
                <a:cs typeface="mn-cs"/>
              </a:rPr>
              <a:t>沃尔玛通过对消费者购物行为数据的分析，发现男性顾客在购买婴儿尿布时常常会顺便购买啤酒，从而推出了将尿布和啤酒摆在一起的促销手段，使得两种商品的销量都大幅增加。</a:t>
            </a:r>
            <a:endParaRPr lang="zh-CN" altLang="en-US" kern="1200" spc="130" dirty="0">
              <a:solidFill>
                <a:srgbClr val="404040"/>
              </a:solidFill>
              <a:effectLst/>
              <a:latin typeface="微软雅黑" panose="020B0503020204020204" charset="-122"/>
              <a:cs typeface="mn-cs"/>
            </a:endParaRPr>
          </a:p>
        </p:txBody>
      </p:sp>
      <p:sp>
        <p:nvSpPr>
          <p:cNvPr id="20" name="矩形: 圆角 14"/>
          <p:cNvSpPr/>
          <p:nvPr>
            <p:custDataLst>
              <p:tags r:id="rId10"/>
            </p:custDataLst>
          </p:nvPr>
        </p:nvSpPr>
        <p:spPr>
          <a:xfrm>
            <a:off x="826766" y="1758236"/>
            <a:ext cx="2348477" cy="1027443"/>
          </a:xfrm>
          <a:prstGeom prst="roundRect">
            <a:avLst>
              <a:gd name="adj" fmla="val 10881"/>
            </a:avLst>
          </a:prstGeom>
          <a:gradFill flip="none" rotWithShape="1">
            <a:gsLst>
              <a:gs pos="69000">
                <a:srgbClr val="FF7429"/>
              </a:gs>
              <a:gs pos="0">
                <a:srgbClr val="FF7429">
                  <a:lumMod val="60000"/>
                  <a:lumOff val="40000"/>
                </a:srgbClr>
              </a:gs>
            </a:gsLst>
            <a:lin ang="2700000" scaled="1"/>
            <a:tileRect/>
          </a:gradFill>
          <a:ln w="25400" cap="flat" cmpd="sng" algn="ctr">
            <a:noFill/>
            <a:prstDash val="solid"/>
            <a:miter lim="800000"/>
          </a:ln>
          <a:effectLst/>
        </p:spPr>
        <p:txBody>
          <a:bodyPr rtlCol="0" anchor="ctr">
            <a:noAutofit/>
          </a:bodyPr>
          <a:lstStyle/>
          <a:p>
            <a:pPr algn="ctr">
              <a:lnSpc>
                <a:spcPct val="130000"/>
              </a:lnSpc>
            </a:pPr>
            <a:r>
              <a:rPr lang="zh-CN" altLang="en-US" sz="2000" b="1" dirty="0">
                <a:gradFill flip="none" rotWithShape="1">
                  <a:gsLst>
                    <a:gs pos="69000">
                      <a:srgbClr val="FF7429">
                        <a:lumMod val="20000"/>
                        <a:lumOff val="80000"/>
                      </a:srgbClr>
                    </a:gs>
                    <a:gs pos="0">
                      <a:srgbClr val="FFFFFF"/>
                    </a:gs>
                  </a:gsLst>
                  <a:lin ang="16200000" scaled="1"/>
                  <a:tileRect/>
                </a:gradFill>
                <a:latin typeface="微软雅黑" panose="020B0503020204020204" charset="-122"/>
                <a:ea typeface="微软雅黑" panose="020B0503020204020204" charset="-122"/>
              </a:rPr>
              <a:t>沃尔玛购物行为数据分析案例</a:t>
            </a:r>
            <a:endParaRPr lang="zh-CN" altLang="en-US" sz="2000" b="1" dirty="0">
              <a:gradFill flip="none" rotWithShape="1">
                <a:gsLst>
                  <a:gs pos="69000">
                    <a:srgbClr val="FF7429">
                      <a:lumMod val="20000"/>
                      <a:lumOff val="80000"/>
                    </a:srgbClr>
                  </a:gs>
                  <a:gs pos="0">
                    <a:srgbClr val="FFFFFF"/>
                  </a:gs>
                </a:gsLst>
                <a:lin ang="16200000" scaled="1"/>
                <a:tileRect/>
              </a:gradFill>
              <a:latin typeface="微软雅黑" panose="020B0503020204020204" charset="-122"/>
              <a:ea typeface="微软雅黑" panose="020B0503020204020204" charset="-122"/>
            </a:endParaRPr>
          </a:p>
        </p:txBody>
      </p:sp>
    </p:spTree>
    <p:custDataLst>
      <p:tags r:id="rId1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数据分析流程</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883410" y="842645"/>
            <a:ext cx="499237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一、问题定义与数据收集</a:t>
            </a:r>
            <a:endParaRPr lang="zh-CN" altLang="en-US" sz="3200">
              <a:solidFill>
                <a:schemeClr val="accent1"/>
              </a:solidFill>
            </a:endParaRPr>
          </a:p>
        </p:txBody>
      </p:sp>
      <p:sp>
        <p:nvSpPr>
          <p:cNvPr id="2" name="矩形 5"/>
          <p:cNvSpPr/>
          <p:nvPr>
            <p:custDataLst>
              <p:tags r:id="rId2"/>
            </p:custDataLst>
          </p:nvPr>
        </p:nvSpPr>
        <p:spPr>
          <a:xfrm>
            <a:off x="1337310" y="3307080"/>
            <a:ext cx="2358390" cy="43624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确定目标的必要性</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85215" y="3743325"/>
            <a:ext cx="2496185" cy="141478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在数据分析过程中，明确目标是至关重要的，它确保了后续分析流程的顺利进行和有效性。没有明确的目标，分析容易陷入无目的的境地，无法产生有价值的结果。</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1b1cafc0-63b5-11f0-92d0-bee3368e993e.jpg@base@tag=imgScale&amp;m=1&amp;w=475&amp;h=738&amp;q=951b1cafc0-63b5-11f0-92d0-bee3368e993e"/>
          <p:cNvPicPr>
            <a:picLocks noChangeAspect="1"/>
          </p:cNvPicPr>
          <p:nvPr>
            <p:custDataLst>
              <p:tags r:id="rId4"/>
            </p:custDataLst>
          </p:nvPr>
        </p:nvPicPr>
        <p:blipFill>
          <a:blip r:embed="rId5"/>
          <a:srcRect l="17816" r="17816"/>
          <a:stretch>
            <a:fillRect/>
          </a:stretch>
        </p:blipFill>
        <p:spPr>
          <a:xfrm>
            <a:off x="1934419" y="1511256"/>
            <a:ext cx="1106419" cy="1719116"/>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675201" y="2104986"/>
            <a:ext cx="377619" cy="320143"/>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1b1caffb-63b5-11f0-92d0-bee3368e993e.jpg@base@tag=imgScale&amp;m=1&amp;w=475&amp;h=738&amp;q=951b1caffb-63b5-11f0-92d0-bee3368e993e"/>
          <p:cNvPicPr>
            <a:picLocks noChangeAspect="1"/>
          </p:cNvPicPr>
          <p:nvPr>
            <p:custDataLst>
              <p:tags r:id="rId7"/>
            </p:custDataLst>
          </p:nvPr>
        </p:nvPicPr>
        <p:blipFill>
          <a:blip r:embed="rId8"/>
          <a:srcRect l="8805" r="8805"/>
          <a:stretch>
            <a:fillRect/>
          </a:stretch>
        </p:blipFill>
        <p:spPr>
          <a:xfrm>
            <a:off x="4316812" y="1514705"/>
            <a:ext cx="1106419" cy="1719116"/>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026556" y="2095790"/>
            <a:ext cx="377619" cy="320143"/>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725545" y="3302635"/>
            <a:ext cx="2358390" cy="43624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划定边界的意义</a:t>
            </a:r>
            <a:endParaRPr lang="zh-CN" altLang="en-US" b="1">
              <a:solidFill>
                <a:schemeClr val="accent2"/>
              </a:solidFill>
              <a:latin typeface="+mn-ea"/>
              <a:cs typeface="+mn-ea"/>
            </a:endParaRPr>
          </a:p>
        </p:txBody>
      </p:sp>
      <p:sp>
        <p:nvSpPr>
          <p:cNvPr id="21" name="矩形 14"/>
          <p:cNvSpPr/>
          <p:nvPr>
            <p:custDataLst>
              <p:tags r:id="rId11"/>
            </p:custDataLst>
          </p:nvPr>
        </p:nvSpPr>
        <p:spPr>
          <a:xfrm>
            <a:off x="3725545" y="3761740"/>
            <a:ext cx="2288540" cy="141478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划定边界有助于聚焦主要相关因素，忽略那些不重要的因素，从而提高分析的效率和准确性。这一步骤是确保数据分析不偏离主题、不被无关信息干扰的关键。</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1b1cb22c-63b5-11f0-92d0-bee3368e993e.jpg@base@tag=imgScale&amp;m=1&amp;w=475&amp;h=738&amp;q=951b1cb22c-63b5-11f0-92d0-bee3368e993e"/>
          <p:cNvPicPr>
            <a:picLocks noChangeAspect="1"/>
          </p:cNvPicPr>
          <p:nvPr>
            <p:custDataLst>
              <p:tags r:id="rId12"/>
            </p:custDataLst>
          </p:nvPr>
        </p:nvPicPr>
        <p:blipFill>
          <a:blip r:embed="rId13"/>
          <a:srcRect l="17816" r="17816"/>
          <a:stretch>
            <a:fillRect/>
          </a:stretch>
        </p:blipFill>
        <p:spPr>
          <a:xfrm>
            <a:off x="6700928" y="1514705"/>
            <a:ext cx="1106419" cy="1719116"/>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14696" y="2095790"/>
            <a:ext cx="377619" cy="320143"/>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094730" y="3302635"/>
            <a:ext cx="2358390" cy="43624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避免分析误区</a:t>
            </a:r>
            <a:endParaRPr lang="zh-CN" altLang="en-US" b="1">
              <a:solidFill>
                <a:schemeClr val="accent3"/>
              </a:solidFill>
              <a:latin typeface="+mn-ea"/>
              <a:cs typeface="+mn-ea"/>
            </a:endParaRPr>
          </a:p>
        </p:txBody>
      </p:sp>
      <p:sp>
        <p:nvSpPr>
          <p:cNvPr id="30" name="矩形 23"/>
          <p:cNvSpPr/>
          <p:nvPr>
            <p:custDataLst>
              <p:tags r:id="rId16"/>
            </p:custDataLst>
          </p:nvPr>
        </p:nvSpPr>
        <p:spPr>
          <a:xfrm>
            <a:off x="6158230" y="3761740"/>
            <a:ext cx="2295525" cy="141478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错误的问题定义会导致分析结果的错误或无意义。例如，汽车制造商的情感分析项目因未深入了解实际需求而导致分析结果无效，强调了明确问题定义的重要性。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1b1cb2f9-63b5-11f0-92d0-bee3368e993e.jpg@base@tag=imgScale&amp;m=1&amp;w=475&amp;h=738&amp;q=951b1cb2f9-63b5-11f0-92d0-bee3368e993e"/>
          <p:cNvPicPr>
            <a:picLocks noChangeAspect="1"/>
          </p:cNvPicPr>
          <p:nvPr>
            <p:custDataLst>
              <p:tags r:id="rId17"/>
            </p:custDataLst>
          </p:nvPr>
        </p:nvPicPr>
        <p:blipFill rotWithShape="1">
          <a:blip r:embed="rId18"/>
          <a:srcRect l="17816" r="17816"/>
          <a:stretch>
            <a:fillRect/>
          </a:stretch>
        </p:blipFill>
        <p:spPr>
          <a:xfrm>
            <a:off x="9018372" y="1511256"/>
            <a:ext cx="1106419" cy="1719116"/>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783294" y="2104986"/>
            <a:ext cx="377619" cy="320143"/>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fontScale="90000"/>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425180" y="3307080"/>
            <a:ext cx="2358390" cy="43624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问题定义与决策需求</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597900" y="3743325"/>
            <a:ext cx="2288540" cy="141478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问题定义应基于实际决策需求，与决策者紧密合作，确保分析目标与实际业务目标相一致，从而使得数据分析结果能够直接服务于决策过程。</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1c212780-63b5-11f0-8fa2-0a3c6c6e6d70.jpg@base@tag=imgScale&amp;m=1&amp;w=1428&amp;h=1904&amp;q=951c212780-63b5-11f0-8fa2-0a3c6c6e6d70"/>
          <p:cNvPicPr>
            <a:picLocks noChangeAspect="1"/>
          </p:cNvPicPr>
          <p:nvPr>
            <p:custDataLst>
              <p:tags r:id="rId2"/>
            </p:custDataLst>
          </p:nvPr>
        </p:nvPicPr>
        <p:blipFill>
          <a:blip r:embed="rId3"/>
          <a:srcRect l="9217" r="9217"/>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idx="4294967295"/>
            <p:custDataLst>
              <p:tags r:id="rId7"/>
            </p:custDataLst>
          </p:nvPr>
        </p:nvSpPr>
        <p:spPr>
          <a:xfrm>
            <a:off x="5144135" y="199390"/>
            <a:ext cx="3536315" cy="470535"/>
          </a:xfrm>
        </p:spPr>
        <p:txBody>
          <a:bodyPr/>
          <a:lstStyle/>
          <a:p>
            <a:r>
              <a:rPr lang="zh-CN" altLang="en-US" sz="2400">
                <a:solidFill>
                  <a:schemeClr val="accent1"/>
                </a:solidFill>
              </a:rPr>
              <a:t>数据收集的方法与意义</a:t>
            </a:r>
            <a:endParaRPr lang="zh-CN" altLang="en-US" sz="2400">
              <a:solidFill>
                <a:schemeClr val="accent1"/>
              </a:solidFill>
            </a:endParaRPr>
          </a:p>
        </p:txBody>
      </p:sp>
      <p:sp>
        <p:nvSpPr>
          <p:cNvPr id="2" name="边界"/>
          <p:cNvSpPr/>
          <p:nvPr>
            <p:custDataLst>
              <p:tags r:id="rId8"/>
            </p:custDataLst>
          </p:nvPr>
        </p:nvSpPr>
        <p:spPr>
          <a:xfrm>
            <a:off x="5320665" y="181366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cxnSp>
        <p:nvCxnSpPr>
          <p:cNvPr id="3" name="直接连接符 31"/>
          <p:cNvCxnSpPr/>
          <p:nvPr>
            <p:custDataLst>
              <p:tags r:id="rId9"/>
            </p:custDataLst>
          </p:nvPr>
        </p:nvCxnSpPr>
        <p:spPr>
          <a:xfrm>
            <a:off x="5320030" y="2625910"/>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320030" y="207086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数据可以从内部数据库、互联网爬虫、传感器设备以及访谈问卷等多种渠道收集，多样化的数据来源能够丰富分析的视角和深度。</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320030" y="180413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数据来源的多样性</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320030" y="300631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在数据采集时，了解数据的原始面貌至关重要，包括数据的产生时间、条件、格式等，这有助于控制数据质量，避免数据采集过程中的问题。</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320030" y="273958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数据采集的注意事项</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320030" y="3561360"/>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320030" y="394176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对数据采集逻辑的深入理解能够提高对数据异常变化的认识，帮助分析师追本溯源，避免无效劳动，确保数据的准确性和可靠性。</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320030" y="367503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数据理解与异常识别</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320030" y="4496810"/>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320030" y="4848636"/>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数据收集不仅为问题定义提供支持，而且通过收集到的数据帮助人们理解业务背景，验证问题定义的合理性，并在必要时对问题定义进行修正和完善。</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320030" y="4581909"/>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数据收集与问题定义的关联</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821180" y="816610"/>
            <a:ext cx="6830060" cy="4064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a:solidFill>
                  <a:schemeClr val="accent1"/>
                </a:solidFill>
              </a:rPr>
              <a:t>问题定义与数据收集的相互作用</a:t>
            </a:r>
            <a:endParaRPr lang="zh-CN" altLang="en-US" sz="2400">
              <a:solidFill>
                <a:schemeClr val="accent1"/>
              </a:solidFill>
            </a:endParaRPr>
          </a:p>
        </p:txBody>
      </p:sp>
      <p:sp>
        <p:nvSpPr>
          <p:cNvPr id="2" name="矩形 3"/>
          <p:cNvSpPr/>
          <p:nvPr>
            <p:custDataLst>
              <p:tags r:id="rId2"/>
            </p:custDataLst>
          </p:nvPr>
        </p:nvSpPr>
        <p:spPr>
          <a:xfrm>
            <a:off x="2141746" y="198663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明确的问题定义能够指导数据分析师和决策者更有效地进行数据收集，确保收集到的数据能够满足分析的需求。</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111" y="152304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问题定义指导数据收集</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241880" y="158909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50002" y="316846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数据收集过程中，收集到的数据可以用来验证问题定义的合理性，通过实际数据的反馈来调整和优化问题定义。</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49366" y="270423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数据收集验证问题定义</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250136" y="277091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41111" y="435917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数据收集阶段可能会发现新的信息或问题，这些新发现可以用来修正和完善初步的问题定义，确保问题定义的准确性和适用性。</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40476" y="389559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修正和完善问题定义</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241245" y="396163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50002" y="5511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在实际应用中，问题定义与数据收集是相互依赖的。问题定义指导数据收集的方向和内容，而数据收集的结果又反过来影响和优化问题定义。</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49366" y="504757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实际应用中的相互依赖性</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250136" y="511425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5"/>
          <p:cNvSpPr/>
          <p:nvPr>
            <p:custDataLst>
              <p:tags r:id="rId1"/>
            </p:custDataLst>
          </p:nvPr>
        </p:nvSpPr>
        <p:spPr>
          <a:xfrm>
            <a:off x="957401" y="347000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数据清理的目的</a:t>
            </a:r>
            <a:endParaRPr lang="zh-CN" altLang="en-US" b="1" dirty="0">
              <a:solidFill>
                <a:schemeClr val="accent1"/>
              </a:solidFill>
              <a:latin typeface="+mn-ea"/>
              <a:cs typeface="+mn-ea"/>
            </a:endParaRPr>
          </a:p>
        </p:txBody>
      </p:sp>
      <p:sp>
        <p:nvSpPr>
          <p:cNvPr id="3" name="矩形 8"/>
          <p:cNvSpPr/>
          <p:nvPr>
            <p:custDataLst>
              <p:tags r:id="rId2"/>
            </p:custDataLst>
          </p:nvPr>
        </p:nvSpPr>
        <p:spPr>
          <a:xfrm>
            <a:off x="817245" y="3947795"/>
            <a:ext cx="227330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数据清理的目的是检测并纠正损坏或不准确的数据，确保为后续分析提供干净、一致的数据集，增强决策者对分析结果的信任。</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048ad471-63f2-11f0-912f-b6f45e4cb36a.jpg@base@tag=imgScale&amp;m=1&amp;w=475&amp;h=738&amp;q=95048ad471-63f2-11f0-912f-b6f45e4cb36a"/>
          <p:cNvPicPr>
            <a:picLocks noChangeAspect="1"/>
          </p:cNvPicPr>
          <p:nvPr>
            <p:custDataLst>
              <p:tags r:id="rId3"/>
            </p:custDataLst>
          </p:nvPr>
        </p:nvPicPr>
        <p:blipFill>
          <a:blip r:embed="rId4"/>
          <a:srcRect l="17816" r="17816"/>
          <a:stretch>
            <a:fillRect/>
          </a:stretch>
        </p:blipFill>
        <p:spPr>
          <a:xfrm>
            <a:off x="1354455" y="1534160"/>
            <a:ext cx="1188720" cy="184721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5"/>
            </p:custDataLst>
          </p:nvPr>
        </p:nvSpPr>
        <p:spPr>
          <a:xfrm>
            <a:off x="1068070" y="2190115"/>
            <a:ext cx="385445" cy="36576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048ad505-63f2-11f0-912f-b6f45e4cb36a.jpg@base@tag=imgScale&amp;m=1&amp;w=475&amp;h=738&amp;q=95048ad505-63f2-11f0-912f-b6f45e4cb36a"/>
          <p:cNvPicPr>
            <a:picLocks noChangeAspect="1"/>
          </p:cNvPicPr>
          <p:nvPr>
            <p:custDataLst>
              <p:tags r:id="rId6"/>
            </p:custDataLst>
          </p:nvPr>
        </p:nvPicPr>
        <p:blipFill>
          <a:blip r:embed="rId7"/>
          <a:srcRect l="17816" r="17816"/>
          <a:stretch>
            <a:fillRect/>
          </a:stretch>
        </p:blipFill>
        <p:spPr>
          <a:xfrm>
            <a:off x="3986530" y="1537970"/>
            <a:ext cx="1188720" cy="184721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8"/>
            </p:custDataLst>
          </p:nvPr>
        </p:nvSpPr>
        <p:spPr>
          <a:xfrm>
            <a:off x="3665855" y="2179955"/>
            <a:ext cx="385445" cy="36576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9"/>
            </p:custDataLst>
          </p:nvPr>
        </p:nvSpPr>
        <p:spPr>
          <a:xfrm>
            <a:off x="3596124" y="346555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缺失值处理方法</a:t>
            </a:r>
            <a:endParaRPr lang="zh-CN" altLang="en-US" b="1">
              <a:solidFill>
                <a:schemeClr val="accent2"/>
              </a:solidFill>
              <a:latin typeface="+mn-ea"/>
              <a:cs typeface="+mn-ea"/>
            </a:endParaRPr>
          </a:p>
        </p:txBody>
      </p:sp>
      <p:sp>
        <p:nvSpPr>
          <p:cNvPr id="21" name="矩形 14"/>
          <p:cNvSpPr/>
          <p:nvPr>
            <p:custDataLst>
              <p:tags r:id="rId10"/>
            </p:custDataLst>
          </p:nvPr>
        </p:nvSpPr>
        <p:spPr>
          <a:xfrm>
            <a:off x="3338830" y="3830955"/>
            <a:ext cx="253111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针对数据的缺失值，处理方法多样，包括变量删除、样本删除、定值填充、统计量填充、插值法填充、模型填充、哑变量填充等，选择依据变量的分布特性和重要性。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048ad469-63f2-11f0-912f-b6f45e4cb36a.jpg@base@tag=imgScale&amp;m=1&amp;w=475&amp;h=738&amp;q=95048ad469-63f2-11f0-912f-b6f45e4cb36a"/>
          <p:cNvPicPr>
            <a:picLocks noChangeAspect="1"/>
          </p:cNvPicPr>
          <p:nvPr>
            <p:custDataLst>
              <p:tags r:id="rId11"/>
            </p:custDataLst>
          </p:nvPr>
        </p:nvPicPr>
        <p:blipFill>
          <a:blip r:embed="rId12"/>
          <a:srcRect l="17816" r="17816"/>
          <a:stretch>
            <a:fillRect/>
          </a:stretch>
        </p:blipFill>
        <p:spPr>
          <a:xfrm>
            <a:off x="6620510" y="1537970"/>
            <a:ext cx="1188720" cy="184721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3"/>
            </p:custDataLst>
          </p:nvPr>
        </p:nvSpPr>
        <p:spPr>
          <a:xfrm>
            <a:off x="6304280" y="2179955"/>
            <a:ext cx="385445" cy="36576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4"/>
            </p:custDataLst>
          </p:nvPr>
        </p:nvSpPr>
        <p:spPr>
          <a:xfrm>
            <a:off x="6213254" y="346555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异常值检测与处理</a:t>
            </a:r>
            <a:endParaRPr lang="zh-CN" altLang="en-US" b="1">
              <a:solidFill>
                <a:schemeClr val="accent3"/>
              </a:solidFill>
              <a:latin typeface="+mn-ea"/>
              <a:cs typeface="+mn-ea"/>
            </a:endParaRPr>
          </a:p>
        </p:txBody>
      </p:sp>
      <p:sp>
        <p:nvSpPr>
          <p:cNvPr id="30" name="矩形 23"/>
          <p:cNvSpPr/>
          <p:nvPr>
            <p:custDataLst>
              <p:tags r:id="rId15"/>
            </p:custDataLst>
          </p:nvPr>
        </p:nvSpPr>
        <p:spPr>
          <a:xfrm>
            <a:off x="6037580" y="3830955"/>
            <a:ext cx="250126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异常值分为伪异常和真异常，处理方法包括简单统计法、基于距离的方法、基于密度的方法和基于聚类的方法等，常用处理手段有删除、对数变换、平均值替换、中位数替换等。</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048ad579-63f2-11f0-912f-b6f45e4cb36a.jpg@base@tag=imgScale&amp;m=1&amp;w=475&amp;h=738&amp;q=95048ad579-63f2-11f0-912f-b6f45e4cb36a"/>
          <p:cNvPicPr>
            <a:picLocks noChangeAspect="1"/>
          </p:cNvPicPr>
          <p:nvPr>
            <p:custDataLst>
              <p:tags r:id="rId16"/>
            </p:custDataLst>
          </p:nvPr>
        </p:nvPicPr>
        <p:blipFill rotWithShape="1">
          <a:blip r:embed="rId17"/>
          <a:srcRect l="17816" r="17816"/>
          <a:stretch>
            <a:fillRect/>
          </a:stretch>
        </p:blipFill>
        <p:spPr>
          <a:xfrm>
            <a:off x="9180830" y="1534160"/>
            <a:ext cx="1188720" cy="184721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8"/>
            </p:custDataLst>
          </p:nvPr>
        </p:nvSpPr>
        <p:spPr>
          <a:xfrm>
            <a:off x="8921115" y="2190115"/>
            <a:ext cx="385445" cy="36576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19"/>
            </p:custDataLst>
          </p:nvPr>
        </p:nvSpPr>
        <p:spPr>
          <a:xfrm>
            <a:off x="8787834" y="347000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不一致性纠正策略</a:t>
            </a:r>
            <a:endParaRPr lang="zh-CN" altLang="en-US" b="1" dirty="0">
              <a:solidFill>
                <a:schemeClr val="accent4"/>
              </a:solidFill>
              <a:latin typeface="+mn-ea"/>
              <a:cs typeface="+mn-ea"/>
            </a:endParaRPr>
          </a:p>
        </p:txBody>
      </p:sp>
      <p:sp>
        <p:nvSpPr>
          <p:cNvPr id="34" name="矩形 25"/>
          <p:cNvSpPr/>
          <p:nvPr>
            <p:custDataLst>
              <p:tags r:id="rId20"/>
            </p:custDataLst>
          </p:nvPr>
        </p:nvSpPr>
        <p:spPr>
          <a:xfrm>
            <a:off x="8647430" y="3830955"/>
            <a:ext cx="270700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不一致性主要由数据冗余、并发控制不当、故障或错误引起，通过定义一致性约束和检查变量的合理取值范围及相互关系来检测和纠正，必要时可采用缺失值处理方法。</a:t>
            </a:r>
            <a:endParaRPr lang="zh-CN" altLang="en-US" sz="1600" dirty="0">
              <a:ln>
                <a:noFill/>
                <a:prstDash val="sysDot"/>
              </a:ln>
              <a:solidFill>
                <a:schemeClr val="tx1">
                  <a:lumMod val="85000"/>
                  <a:lumOff val="15000"/>
                </a:schemeClr>
              </a:solidFill>
              <a:latin typeface="+mn-ea"/>
              <a:cs typeface="+mn-ea"/>
              <a:sym typeface="+mn-ea"/>
            </a:endParaRPr>
          </a:p>
        </p:txBody>
      </p:sp>
      <p:sp>
        <p:nvSpPr>
          <p:cNvPr id="4" name="文本框 3"/>
          <p:cNvSpPr txBox="1"/>
          <p:nvPr/>
        </p:nvSpPr>
        <p:spPr>
          <a:xfrm>
            <a:off x="1675765" y="581025"/>
            <a:ext cx="5400040" cy="923290"/>
          </a:xfrm>
          <a:prstGeom prst="rect">
            <a:avLst/>
          </a:prstGeom>
          <a:noFill/>
        </p:spPr>
        <p:txBody>
          <a:bodyPr wrap="square" lIns="0" tIns="0" rIns="0" bIns="0" rtlCol="0" anchor="ctr" anchorCtr="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二、数据预处理</a:t>
            </a:r>
            <a:endParaRPr kumimoji="0" lang="zh-CN" altLang="en-US" sz="32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rPr>
              <a:t>（一）数据清理</a:t>
            </a:r>
            <a:endParaRPr kumimoji="0" lang="zh-CN" altLang="en-US" sz="2800" b="0" i="0" u="none" strike="noStrike" kern="1200" cap="none" spc="0" normalizeH="0" baseline="0" noProof="0">
              <a:ln>
                <a:noFill/>
              </a:ln>
              <a:solidFill>
                <a:srgbClr val="2374C4"/>
              </a:solidFill>
              <a:effectLst/>
              <a:uLnTx/>
              <a:uFillTx/>
              <a:latin typeface="汉仪雅酷黑 85W" panose="020B0904020202020204" pitchFamily="34" charset="-122"/>
              <a:ea typeface="汉仪雅酷黑 85W" panose="020B0904020202020204" pitchFamily="34" charset="-122"/>
              <a:cs typeface="+mn-cs"/>
              <a:sym typeface="+mn-lt"/>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913890"/>
            <a:ext cx="5963285" cy="2584450"/>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项目一　</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初识数据分析</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833880" y="835025"/>
            <a:ext cx="3818255" cy="541655"/>
          </a:xfrm>
        </p:spPr>
        <p:txBody>
          <a:bodyPr/>
          <a:lstStyle/>
          <a:p>
            <a:r>
              <a:rPr lang="zh-CN" altLang="en-US" sz="2800">
                <a:solidFill>
                  <a:schemeClr val="accent1"/>
                </a:solidFill>
              </a:rPr>
              <a:t>（二）数据集成</a:t>
            </a:r>
            <a:endParaRPr lang="zh-CN" altLang="en-US" sz="2800">
              <a:solidFill>
                <a:schemeClr val="accent1"/>
              </a:solidFill>
            </a:endParaRPr>
          </a:p>
        </p:txBody>
      </p:sp>
      <p:sp>
        <p:nvSpPr>
          <p:cNvPr id="18" name="六边形 17"/>
          <p:cNvSpPr/>
          <p:nvPr>
            <p:custDataLst>
              <p:tags r:id="rId2"/>
            </p:custDataLst>
          </p:nvPr>
        </p:nvSpPr>
        <p:spPr>
          <a:xfrm rot="5400000">
            <a:off x="7801610" y="1802130"/>
            <a:ext cx="2418080" cy="2093595"/>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6587490" y="3902075"/>
            <a:ext cx="2418080" cy="2093595"/>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9015730" y="3902075"/>
            <a:ext cx="2418080" cy="2093595"/>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803005" y="2656840"/>
            <a:ext cx="412750" cy="412750"/>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017760" y="4742180"/>
            <a:ext cx="414020" cy="414020"/>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588885" y="4742180"/>
            <a:ext cx="414020" cy="414020"/>
          </a:xfrm>
          <a:prstGeom prst="rect">
            <a:avLst/>
          </a:prstGeom>
        </p:spPr>
      </p:pic>
      <p:sp>
        <p:nvSpPr>
          <p:cNvPr id="7" name="正文"/>
          <p:cNvSpPr txBox="1"/>
          <p:nvPr>
            <p:custDataLst>
              <p:tags r:id="rId14"/>
            </p:custDataLst>
          </p:nvPr>
        </p:nvSpPr>
        <p:spPr>
          <a:xfrm>
            <a:off x="610235" y="1961515"/>
            <a:ext cx="659638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数据集成是将不同来源的数据合并为一个完整、一致的数据集的过程，它为后续的数据分析和数据挖掘提供了基础。在集成过程中，需要处理可能出现的冗余或不一致数据，以避免影响分析效率或误导分析进程。</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15"/>
            </p:custDataLst>
          </p:nvPr>
        </p:nvSpPr>
        <p:spPr>
          <a:xfrm>
            <a:off x="610235" y="1677987"/>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1"/>
                </a:solidFill>
                <a:uFillTx/>
                <a:latin typeface="+mn-ea"/>
                <a:sym typeface="+mn-ea"/>
              </a:rPr>
              <a:t>数据集成的定义和重要性</a:t>
            </a:r>
            <a:endParaRPr lang="zh-CN" altLang="en-US" sz="2000" b="1" dirty="0">
              <a:solidFill>
                <a:schemeClr val="accent1"/>
              </a:solidFill>
              <a:uFillTx/>
              <a:latin typeface="+mn-ea"/>
              <a:sym typeface="+mn-ea"/>
            </a:endParaRPr>
          </a:p>
        </p:txBody>
      </p:sp>
      <p:sp>
        <p:nvSpPr>
          <p:cNvPr id="12" name="正文"/>
          <p:cNvSpPr txBox="1"/>
          <p:nvPr>
            <p:custDataLst>
              <p:tags r:id="rId16"/>
            </p:custDataLst>
          </p:nvPr>
        </p:nvSpPr>
        <p:spPr>
          <a:xfrm>
            <a:off x="610235" y="3531235"/>
            <a:ext cx="596455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模式映射涉及将不同数据源中表示相同含义的字段或属性映射为同一字段，以减少数据冗余。映射可以通过专家知识的手工方式或基于内容匹配的自动化方法实现，如通过字段名的相似性进行匹配。</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7"/>
            </p:custDataLst>
          </p:nvPr>
        </p:nvSpPr>
        <p:spPr>
          <a:xfrm>
            <a:off x="610235" y="3247707"/>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2"/>
                </a:solidFill>
                <a:uFillTx/>
                <a:latin typeface="+mn-ea"/>
                <a:sym typeface="+mn-ea"/>
              </a:rPr>
              <a:t>模式映射的概念和方法</a:t>
            </a:r>
            <a:endParaRPr lang="zh-CN" altLang="en-US" sz="2000" b="1" dirty="0">
              <a:solidFill>
                <a:schemeClr val="accent2"/>
              </a:solidFill>
              <a:uFillTx/>
              <a:latin typeface="+mn-ea"/>
              <a:sym typeface="+mn-ea"/>
            </a:endParaRPr>
          </a:p>
        </p:txBody>
      </p:sp>
      <p:sp>
        <p:nvSpPr>
          <p:cNvPr id="14" name="正文"/>
          <p:cNvSpPr txBox="1"/>
          <p:nvPr>
            <p:custDataLst>
              <p:tags r:id="rId18"/>
            </p:custDataLst>
          </p:nvPr>
        </p:nvSpPr>
        <p:spPr>
          <a:xfrm>
            <a:off x="610235" y="4951730"/>
            <a:ext cx="569658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实体对齐的目标是匹配不同数据源中同一实体的不同记录。当存在统一的唯一标识时，可以使用标识匹配；否则，需要借助其他属性值进行对齐。对齐过程中可能遇到数据冲突或不一致，需要通过数据清理方法进行修正。</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19"/>
            </p:custDataLst>
          </p:nvPr>
        </p:nvSpPr>
        <p:spPr>
          <a:xfrm>
            <a:off x="610235" y="4684078"/>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3"/>
                </a:solidFill>
                <a:uFillTx/>
                <a:latin typeface="+mn-ea"/>
                <a:sym typeface="+mn-ea"/>
              </a:rPr>
              <a:t>实体对齐的目标和挑战</a:t>
            </a:r>
            <a:endParaRPr lang="zh-CN" altLang="en-US" sz="2000" b="1" dirty="0">
              <a:solidFill>
                <a:schemeClr val="accent3"/>
              </a:solidFill>
              <a:uFillTx/>
              <a:latin typeface="+mn-ea"/>
              <a:sym typeface="+mn-ea"/>
            </a:endParaRPr>
          </a:p>
        </p:txBody>
      </p:sp>
    </p:spTree>
    <p:custDataLst>
      <p:tags r:id="rId20"/>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816735" y="765810"/>
            <a:ext cx="3874770" cy="55753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1"/>
                </a:solidFill>
              </a:rPr>
              <a:t>（三）数据归约</a:t>
            </a:r>
            <a:endParaRPr lang="zh-CN" altLang="en-US" sz="2800">
              <a:solidFill>
                <a:schemeClr val="accent1"/>
              </a:solidFill>
            </a:endParaRPr>
          </a:p>
        </p:txBody>
      </p:sp>
      <p:sp>
        <p:nvSpPr>
          <p:cNvPr id="7" name="椭圆 1"/>
          <p:cNvSpPr/>
          <p:nvPr>
            <p:custDataLst>
              <p:tags r:id="rId2"/>
            </p:custDataLst>
          </p:nvPr>
        </p:nvSpPr>
        <p:spPr>
          <a:xfrm rot="10800000">
            <a:off x="5946182" y="2726346"/>
            <a:ext cx="1877345" cy="1877345"/>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9" name="椭圆 3"/>
          <p:cNvSpPr/>
          <p:nvPr>
            <p:custDataLst>
              <p:tags r:id="rId3"/>
            </p:custDataLst>
          </p:nvPr>
        </p:nvSpPr>
        <p:spPr>
          <a:xfrm rot="10800000">
            <a:off x="4368782" y="2726346"/>
            <a:ext cx="1877345" cy="1877345"/>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8220718" y="2569112"/>
            <a:ext cx="3180057" cy="3257096"/>
          </a:xfrm>
          <a:prstGeom prst="rect">
            <a:avLst/>
          </a:prstGeom>
        </p:spPr>
        <p:txBody>
          <a:bodyPr wrap="square" lIns="0" tIns="0" rIns="0" bIns="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样本归约涉及从数据集中选出代表性样本子集，以减少分析的计算成本和存储要求。常用的样本归约方法包括随机抽样、分层抽样和系统抽样，选择合适的子集大小需要考虑多种因素，如计算成本和空间覆盖。</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8220718" y="2112563"/>
            <a:ext cx="3180689" cy="366250"/>
          </a:xfrm>
          <a:prstGeom prst="rect">
            <a:avLst/>
          </a:prstGeom>
          <a:noFill/>
        </p:spPr>
        <p:txBody>
          <a:bodyPr wrap="square" lIns="0" tIns="0" rIns="0" bIns="0" rtlCol="0" anchor="b" anchorCtr="0">
            <a:noAutofit/>
          </a:bodyPr>
          <a:p>
            <a:pPr>
              <a:spcBef>
                <a:spcPct val="0"/>
              </a:spcBef>
              <a:spcAft>
                <a:spcPct val="0"/>
              </a:spcAft>
            </a:pPr>
            <a:r>
              <a:rPr lang="zh-CN" altLang="en-US" sz="2000" b="1" kern="0" dirty="0">
                <a:solidFill>
                  <a:schemeClr val="accent2"/>
                </a:solidFill>
                <a:latin typeface="+mn-ea"/>
                <a:cs typeface="+mn-ea"/>
              </a:rPr>
              <a:t>样本归约的过程和策略</a:t>
            </a:r>
            <a:endParaRPr lang="zh-CN" altLang="en-US" sz="2000" b="1" kern="0" dirty="0">
              <a:solidFill>
                <a:schemeClr val="accent2"/>
              </a:solidFill>
              <a:latin typeface="+mn-ea"/>
              <a:cs typeface="+mn-ea"/>
            </a:endParaRPr>
          </a:p>
        </p:txBody>
      </p:sp>
      <p:sp>
        <p:nvSpPr>
          <p:cNvPr id="15" name="矩形 7"/>
          <p:cNvSpPr/>
          <p:nvPr>
            <p:custDataLst>
              <p:tags r:id="rId6"/>
            </p:custDataLst>
          </p:nvPr>
        </p:nvSpPr>
        <p:spPr>
          <a:xfrm>
            <a:off x="789008" y="2569112"/>
            <a:ext cx="3180057" cy="3257096"/>
          </a:xfrm>
          <a:prstGeom prst="rect">
            <a:avLst/>
          </a:prstGeom>
        </p:spPr>
        <p:txBody>
          <a:bodyPr wrap="square" lIns="0" tIns="0" rIns="0" bIns="0">
            <a:noAutofit/>
          </a:bodyPr>
          <a:p>
            <a:pPr algn="l">
              <a:lnSpc>
                <a:spcPct val="150000"/>
              </a:lnSpc>
              <a:spcBef>
                <a:spcPct val="0"/>
              </a:spcBef>
              <a:spcAft>
                <a:spcPct val="0"/>
              </a:spcAft>
            </a:pPr>
            <a:r>
              <a:rPr lang="zh-CN" altLang="en-US" sz="1600" dirty="0">
                <a:solidFill>
                  <a:schemeClr val="tx1">
                    <a:lumMod val="85000"/>
                    <a:lumOff val="15000"/>
                  </a:schemeClr>
                </a:solidFill>
                <a:latin typeface="+mn-ea"/>
                <a:cs typeface="+mn-ea"/>
              </a:rPr>
              <a:t>特征归约旨在减少数据集中的特征数量，以降低数据维度，同时保留有用信息。它包括特征选择和特征构造两种方法，特征选择是从原始特征集中筛选出重要特征，而特征构造则是基于原始特征集创建新的特征组合。</a:t>
            </a:r>
            <a:endParaRPr lang="zh-CN" altLang="en-US" sz="1600" dirty="0">
              <a:solidFill>
                <a:schemeClr val="tx1">
                  <a:lumMod val="85000"/>
                  <a:lumOff val="15000"/>
                </a:schemeClr>
              </a:solidFill>
              <a:latin typeface="+mn-ea"/>
              <a:cs typeface="+mn-ea"/>
            </a:endParaRPr>
          </a:p>
        </p:txBody>
      </p:sp>
      <p:sp>
        <p:nvSpPr>
          <p:cNvPr id="19" name="矩形 8"/>
          <p:cNvSpPr/>
          <p:nvPr>
            <p:custDataLst>
              <p:tags r:id="rId7"/>
            </p:custDataLst>
          </p:nvPr>
        </p:nvSpPr>
        <p:spPr>
          <a:xfrm>
            <a:off x="789008" y="2112563"/>
            <a:ext cx="3179426" cy="366250"/>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特征归约的分类和方法</a:t>
            </a:r>
            <a:endParaRPr lang="zh-CN" altLang="en-US" sz="2000" b="1" kern="0">
              <a:solidFill>
                <a:schemeClr val="accent1"/>
              </a:solidFill>
              <a:latin typeface="+mn-ea"/>
              <a:cs typeface="+mn-ea"/>
            </a:endParaRPr>
          </a:p>
        </p:txBody>
      </p:sp>
      <p:pic>
        <p:nvPicPr>
          <p:cNvPr id="20" name="图片 3" descr="343439383331313b343532303031393bd2b5bca8b9dcc0ed"/>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110754" y="3468318"/>
            <a:ext cx="393795" cy="393795"/>
          </a:xfrm>
          <a:prstGeom prst="rect">
            <a:avLst/>
          </a:prstGeom>
        </p:spPr>
      </p:pic>
      <p:pic>
        <p:nvPicPr>
          <p:cNvPr id="21"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91310" y="3471475"/>
            <a:ext cx="386634" cy="386634"/>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816735" y="764540"/>
            <a:ext cx="5656580" cy="40449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1"/>
                </a:solidFill>
              </a:rPr>
              <a:t>（四）数据变换</a:t>
            </a:r>
            <a:endParaRPr lang="zh-CN" altLang="en-US" sz="2800">
              <a:solidFill>
                <a:schemeClr val="accent1"/>
              </a:solidFill>
            </a:endParaRPr>
          </a:p>
        </p:txBody>
      </p:sp>
      <p:sp>
        <p:nvSpPr>
          <p:cNvPr id="5" name="图形 3"/>
          <p:cNvSpPr/>
          <p:nvPr>
            <p:custDataLst>
              <p:tags r:id="rId2"/>
            </p:custDataLst>
          </p:nvPr>
        </p:nvSpPr>
        <p:spPr>
          <a:xfrm>
            <a:off x="1518484" y="1610679"/>
            <a:ext cx="4760044" cy="4152352"/>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accent1"/>
          </a:solidFill>
          <a:ln w="6243" cap="flat">
            <a:noFill/>
            <a:prstDash val="solid"/>
            <a:miter/>
          </a:ln>
        </p:spPr>
        <p:txBody>
          <a:bodyPr rtlCol="0" anchor="ctr"/>
          <a:p>
            <a:endParaRPr lang="zh-CN" altLang="en-US">
              <a:solidFill>
                <a:schemeClr val="tx1"/>
              </a:solidFill>
            </a:endParaRPr>
          </a:p>
        </p:txBody>
      </p:sp>
      <p:sp>
        <p:nvSpPr>
          <p:cNvPr id="7" name="图形 1"/>
          <p:cNvSpPr/>
          <p:nvPr>
            <p:custDataLst>
              <p:tags r:id="rId3"/>
            </p:custDataLst>
          </p:nvPr>
        </p:nvSpPr>
        <p:spPr>
          <a:xfrm flipH="1" flipV="1">
            <a:off x="5783161" y="1610679"/>
            <a:ext cx="4760044" cy="4152352"/>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tx1">
              <a:lumMod val="40000"/>
              <a:lumOff val="60000"/>
              <a:alpha val="15000"/>
            </a:schemeClr>
          </a:solidFill>
          <a:ln w="6243" cap="flat">
            <a:noFill/>
            <a:prstDash val="solid"/>
            <a:miter/>
          </a:ln>
        </p:spPr>
        <p:txBody>
          <a:bodyPr rtlCol="0" anchor="ctr"/>
          <a:p>
            <a:endParaRPr lang="zh-CN" altLang="en-US" dirty="0">
              <a:solidFill>
                <a:schemeClr val="bg1">
                  <a:lumMod val="95000"/>
                </a:schemeClr>
              </a:solidFill>
            </a:endParaRPr>
          </a:p>
        </p:txBody>
      </p:sp>
      <p:sp>
        <p:nvSpPr>
          <p:cNvPr id="8" name="矩形 10"/>
          <p:cNvSpPr/>
          <p:nvPr>
            <p:custDataLst>
              <p:tags r:id="rId4"/>
            </p:custDataLst>
          </p:nvPr>
        </p:nvSpPr>
        <p:spPr>
          <a:xfrm>
            <a:off x="1826807" y="2776638"/>
            <a:ext cx="3698929" cy="267552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FFFFFF"/>
                </a:solidFill>
                <a:latin typeface="+mn-ea"/>
                <a:cs typeface="+mn-ea"/>
              </a:rPr>
              <a:t>数据规范化是将数据转换到一个特定范围的过程，以消除不同量纲特征间的数值差异，实现综合比较和分析。常用方法包括最小</a:t>
            </a:r>
            <a:r>
              <a:rPr lang="en-US" altLang="zh-CN" sz="1600" dirty="0">
                <a:ln>
                  <a:noFill/>
                  <a:prstDash val="sysDot"/>
                </a:ln>
                <a:solidFill>
                  <a:srgbClr val="FFFFFF"/>
                </a:solidFill>
                <a:latin typeface="+mn-ea"/>
                <a:cs typeface="+mn-ea"/>
              </a:rPr>
              <a:t>-</a:t>
            </a:r>
            <a:r>
              <a:rPr lang="zh-CN" altLang="en-US" sz="1600" dirty="0">
                <a:ln>
                  <a:noFill/>
                  <a:prstDash val="sysDot"/>
                </a:ln>
                <a:solidFill>
                  <a:srgbClr val="FFFFFF"/>
                </a:solidFill>
                <a:latin typeface="+mn-ea"/>
                <a:cs typeface="+mn-ea"/>
              </a:rPr>
              <a:t>最大归一化和</a:t>
            </a:r>
            <a:r>
              <a:rPr lang="en-US" altLang="zh-CN" sz="1600" dirty="0">
                <a:ln>
                  <a:noFill/>
                  <a:prstDash val="sysDot"/>
                </a:ln>
                <a:solidFill>
                  <a:srgbClr val="FFFFFF"/>
                </a:solidFill>
                <a:latin typeface="+mn-ea"/>
                <a:cs typeface="+mn-ea"/>
              </a:rPr>
              <a:t>Z-score</a:t>
            </a:r>
            <a:r>
              <a:rPr lang="zh-CN" altLang="en-US" sz="1600" dirty="0">
                <a:ln>
                  <a:noFill/>
                  <a:prstDash val="sysDot"/>
                </a:ln>
                <a:solidFill>
                  <a:srgbClr val="FFFFFF"/>
                </a:solidFill>
                <a:latin typeface="+mn-ea"/>
                <a:cs typeface="+mn-ea"/>
              </a:rPr>
              <a:t>标准化，它们分别将数据归一化到</a:t>
            </a:r>
            <a:r>
              <a:rPr lang="en-US" altLang="zh-CN" sz="1600" dirty="0">
                <a:ln>
                  <a:noFill/>
                  <a:prstDash val="sysDot"/>
                </a:ln>
                <a:solidFill>
                  <a:srgbClr val="FFFFFF"/>
                </a:solidFill>
                <a:latin typeface="+mn-ea"/>
                <a:cs typeface="+mn-ea"/>
              </a:rPr>
              <a:t>[0,1]</a:t>
            </a:r>
            <a:r>
              <a:rPr lang="zh-CN" altLang="en-US" sz="1600" dirty="0">
                <a:ln>
                  <a:noFill/>
                  <a:prstDash val="sysDot"/>
                </a:ln>
                <a:solidFill>
                  <a:srgbClr val="FFFFFF"/>
                </a:solidFill>
                <a:latin typeface="+mn-ea"/>
                <a:cs typeface="+mn-ea"/>
              </a:rPr>
              <a:t>区间和标准化为均值为</a:t>
            </a:r>
            <a:r>
              <a:rPr lang="en-US" altLang="zh-CN" sz="1600" dirty="0">
                <a:ln>
                  <a:noFill/>
                  <a:prstDash val="sysDot"/>
                </a:ln>
                <a:solidFill>
                  <a:srgbClr val="FFFFFF"/>
                </a:solidFill>
                <a:latin typeface="+mn-ea"/>
                <a:cs typeface="+mn-ea"/>
              </a:rPr>
              <a:t>0</a:t>
            </a:r>
            <a:r>
              <a:rPr lang="zh-CN" altLang="en-US" sz="1600" dirty="0">
                <a:ln>
                  <a:noFill/>
                  <a:prstDash val="sysDot"/>
                </a:ln>
                <a:solidFill>
                  <a:srgbClr val="FFFFFF"/>
                </a:solidFill>
                <a:latin typeface="+mn-ea"/>
                <a:cs typeface="+mn-ea"/>
              </a:rPr>
              <a:t>、标准差为</a:t>
            </a:r>
            <a:r>
              <a:rPr lang="en-US" altLang="zh-CN" sz="1600" dirty="0">
                <a:ln>
                  <a:noFill/>
                  <a:prstDash val="sysDot"/>
                </a:ln>
                <a:solidFill>
                  <a:srgbClr val="FFFFFF"/>
                </a:solidFill>
                <a:latin typeface="+mn-ea"/>
                <a:cs typeface="+mn-ea"/>
              </a:rPr>
              <a:t>1</a:t>
            </a:r>
            <a:r>
              <a:rPr lang="zh-CN" altLang="en-US" sz="1600" dirty="0">
                <a:ln>
                  <a:noFill/>
                  <a:prstDash val="sysDot"/>
                </a:ln>
                <a:solidFill>
                  <a:srgbClr val="FFFFFF"/>
                </a:solidFill>
                <a:latin typeface="+mn-ea"/>
                <a:cs typeface="+mn-ea"/>
              </a:rPr>
              <a:t>的分布。</a:t>
            </a:r>
            <a:endParaRPr lang="zh-CN" altLang="en-US" sz="1600" dirty="0">
              <a:ln>
                <a:noFill/>
                <a:prstDash val="sysDot"/>
              </a:ln>
              <a:solidFill>
                <a:srgbClr val="FFFFFF"/>
              </a:solidFill>
              <a:latin typeface="+mn-ea"/>
              <a:cs typeface="+mn-ea"/>
            </a:endParaRPr>
          </a:p>
        </p:txBody>
      </p:sp>
      <p:sp>
        <p:nvSpPr>
          <p:cNvPr id="9" name="矩形 11"/>
          <p:cNvSpPr/>
          <p:nvPr>
            <p:custDataLst>
              <p:tags r:id="rId5"/>
            </p:custDataLst>
          </p:nvPr>
        </p:nvSpPr>
        <p:spPr>
          <a:xfrm>
            <a:off x="6586828" y="2776638"/>
            <a:ext cx="3698929" cy="267552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数据离散化是将连续数值型数据转化为类别型或顺序型数据的过程，通过分段将数值映射到离散符号，以降低计算时间和空间开销，提高模型的区分能力和抗噪能力。常用方法有等宽法、等频法、聚类法和有监督学习法。</a:t>
            </a:r>
            <a:endParaRPr lang="zh-CN" altLang="en-US" sz="1600" dirty="0">
              <a:ln>
                <a:noFill/>
                <a:prstDash val="sysDot"/>
              </a:ln>
              <a:solidFill>
                <a:schemeClr val="tx1">
                  <a:lumMod val="85000"/>
                  <a:lumOff val="15000"/>
                </a:schemeClr>
              </a:solidFill>
              <a:latin typeface="+mn-ea"/>
              <a:cs typeface="+mn-ea"/>
            </a:endParaRPr>
          </a:p>
        </p:txBody>
      </p:sp>
      <p:pic>
        <p:nvPicPr>
          <p:cNvPr id="13" name="图形 9"/>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5072471" y="2037093"/>
            <a:ext cx="454841" cy="608789"/>
          </a:xfrm>
          <a:prstGeom prst="rect">
            <a:avLst/>
          </a:prstGeom>
        </p:spPr>
      </p:pic>
      <p:sp>
        <p:nvSpPr>
          <p:cNvPr id="14" name="标题"/>
          <p:cNvSpPr txBox="1"/>
          <p:nvPr>
            <p:custDataLst>
              <p:tags r:id="rId9"/>
            </p:custDataLst>
          </p:nvPr>
        </p:nvSpPr>
        <p:spPr>
          <a:xfrm>
            <a:off x="1826895" y="1938020"/>
            <a:ext cx="3332480" cy="806450"/>
          </a:xfrm>
          <a:prstGeom prst="rect">
            <a:avLst/>
          </a:prstGeom>
          <a:noFill/>
        </p:spPr>
        <p:txBody>
          <a:bodyPr wrap="square" lIns="0" tIns="0" rIns="0" bIns="0" rtlCol="0" anchor="ctr">
            <a:noAutofit/>
          </a:bodyPr>
          <a:p>
            <a:pPr algn="l"/>
            <a:r>
              <a:rPr lang="zh-CN" altLang="en-US" sz="2000" b="1" spc="300" dirty="0">
                <a:solidFill>
                  <a:srgbClr val="FFFFFF"/>
                </a:solidFill>
                <a:latin typeface="+mn-ea"/>
              </a:rPr>
              <a:t>数据规范化的意义和方法</a:t>
            </a:r>
            <a:endParaRPr lang="zh-CN" altLang="en-US" sz="2000" b="1" spc="300" dirty="0">
              <a:solidFill>
                <a:srgbClr val="FFFFFF"/>
              </a:solidFill>
              <a:latin typeface="+mn-ea"/>
            </a:endParaRPr>
          </a:p>
        </p:txBody>
      </p:sp>
      <p:sp>
        <p:nvSpPr>
          <p:cNvPr id="15" name="标题"/>
          <p:cNvSpPr txBox="1"/>
          <p:nvPr>
            <p:custDataLst>
              <p:tags r:id="rId10"/>
            </p:custDataLst>
          </p:nvPr>
        </p:nvSpPr>
        <p:spPr>
          <a:xfrm>
            <a:off x="7082155" y="1938020"/>
            <a:ext cx="3332480" cy="806450"/>
          </a:xfrm>
          <a:prstGeom prst="rect">
            <a:avLst/>
          </a:prstGeom>
          <a:noFill/>
        </p:spPr>
        <p:txBody>
          <a:bodyPr wrap="square" lIns="0" tIns="0" rIns="0" bIns="0" rtlCol="0" anchor="ctr">
            <a:noAutofit/>
          </a:bodyPr>
          <a:p>
            <a:pPr algn="r"/>
            <a:r>
              <a:rPr lang="zh-CN" altLang="en-US" sz="2000" b="1" spc="300" dirty="0">
                <a:solidFill>
                  <a:schemeClr val="accent2"/>
                </a:solidFill>
                <a:latin typeface="+mn-ea"/>
              </a:rPr>
              <a:t>数据离散化的原理和应用</a:t>
            </a:r>
            <a:endParaRPr lang="zh-CN" altLang="en-US" sz="2000" b="1" spc="300" dirty="0">
              <a:solidFill>
                <a:schemeClr val="accent2"/>
              </a:solidFill>
              <a:latin typeface="+mn-ea"/>
            </a:endParaRPr>
          </a:p>
        </p:txBody>
      </p:sp>
      <p:pic>
        <p:nvPicPr>
          <p:cNvPr id="16" name="图片 3" descr="333438303937363b333438313037303bb6a8cebbb2fac6b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586828" y="2033887"/>
            <a:ext cx="568552" cy="568552"/>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756410" y="809625"/>
            <a:ext cx="3378835" cy="6070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accent1"/>
                </a:solidFill>
                <a:uFillTx/>
              </a:rPr>
              <a:t>三、描述性分析</a:t>
            </a:r>
            <a:endParaRPr lang="zh-CN" altLang="en-US" spc="0" dirty="0">
              <a:solidFill>
                <a:schemeClr val="accent1"/>
              </a:solidFill>
              <a:uFillTx/>
            </a:endParaRPr>
          </a:p>
        </p:txBody>
      </p:sp>
      <p:pic>
        <p:nvPicPr>
          <p:cNvPr id="2" name="图片 4" descr="/data/temp/b59919dd-63f4-11f0-ab2a-aaa76e5f1c45.jpg@base@tag=imgScale&amp;m=1&amp;w=509&amp;h=273&amp;q=95b59919dd-63f4-11f0-ab2a-aaa76e5f1c45"/>
          <p:cNvPicPr>
            <a:picLocks noChangeAspect="1"/>
          </p:cNvPicPr>
          <p:nvPr>
            <p:custDataLst>
              <p:tags r:id="rId2"/>
            </p:custDataLst>
          </p:nvPr>
        </p:nvPicPr>
        <p:blipFill>
          <a:blip r:embed="rId3"/>
          <a:srcRect l="855" r="855"/>
          <a:stretch>
            <a:fillRect/>
          </a:stretch>
        </p:blipFill>
        <p:spPr>
          <a:xfrm>
            <a:off x="1861566" y="261651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b5991995-63f4-11f0-ab2a-aaa76e5f1c45.jpg@base@tag=imgScale&amp;m=1&amp;w=509&amp;h=273&amp;q=95b5991995-63f4-11f0-ab2a-aaa76e5f1c45"/>
          <p:cNvPicPr>
            <a:picLocks noChangeAspect="1"/>
          </p:cNvPicPr>
          <p:nvPr>
            <p:custDataLst>
              <p:tags r:id="rId4"/>
            </p:custDataLst>
          </p:nvPr>
        </p:nvPicPr>
        <p:blipFill>
          <a:blip r:embed="rId5"/>
          <a:srcRect t="9736" b="9736"/>
          <a:stretch>
            <a:fillRect/>
          </a:stretch>
        </p:blipFill>
        <p:spPr>
          <a:xfrm>
            <a:off x="1861566" y="381533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b5991b41-63f4-11f0-ab2a-aaa76e5f1c45.jpg@base@tag=imgScale&amp;m=1&amp;w=509&amp;h=273&amp;q=95b5991b41-63f4-11f0-ab2a-aaa76e5f1c45"/>
          <p:cNvPicPr>
            <a:picLocks noChangeAspect="1"/>
          </p:cNvPicPr>
          <p:nvPr>
            <p:custDataLst>
              <p:tags r:id="rId6"/>
            </p:custDataLst>
          </p:nvPr>
        </p:nvPicPr>
        <p:blipFill rotWithShape="1">
          <a:blip r:embed="rId7"/>
          <a:srcRect b="26543"/>
          <a:stretch>
            <a:fillRect/>
          </a:stretch>
        </p:blipFill>
        <p:spPr>
          <a:xfrm>
            <a:off x="1861566" y="501415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b599193f-63f4-11f0-ab2a-aaa76e5f1c45.jpg@base@tag=imgScale&amp;m=1&amp;w=508&amp;h=273&amp;q=95b599193f-63f4-11f0-ab2a-aaa76e5f1c45"/>
          <p:cNvPicPr>
            <a:picLocks noChangeAspect="1"/>
          </p:cNvPicPr>
          <p:nvPr>
            <p:custDataLst>
              <p:tags r:id="rId8"/>
            </p:custDataLst>
          </p:nvPr>
        </p:nvPicPr>
        <p:blipFill>
          <a:blip r:embed="rId9"/>
          <a:srcRect t="9682" b="9682"/>
          <a:stretch>
            <a:fillRect/>
          </a:stretch>
        </p:blipFill>
        <p:spPr>
          <a:xfrm>
            <a:off x="1861566" y="141642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928110" y="1793875"/>
            <a:ext cx="69043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描述性分析是一种统计方法，通过少量综合性指标概括大量原始数据，目的是简洁有效地描述数据整体情况和特征。</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928110" y="1458595"/>
            <a:ext cx="69043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描述性分析定义</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928110" y="2992755"/>
            <a:ext cx="69043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描述性分析旨在帮助用户快速理解数据，通过最大值、最小值、中位数、均值和方差等关键指标揭示数据的集中趋势、离散程度和分布形状。</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928110" y="2656840"/>
            <a:ext cx="69043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描述性分析目的</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928110" y="4191635"/>
            <a:ext cx="69043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常用的描述性分析指标包括最大值、最小值、中位数、均值和方差，它们能够简洁地反映数据集的核心特征和分布情况。</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928110" y="3855720"/>
            <a:ext cx="69043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常用描述性指标</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928110" y="5390515"/>
            <a:ext cx="69043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集中趋势描述了变量观测值向中心集中的现象，即中心附近的观测值较多，远离中心的观测值较少，反映了数据的中心倾向。</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928110" y="5054600"/>
            <a:ext cx="69043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集中趋势概念</a:t>
            </a:r>
            <a:endParaRPr lang="zh-CN" altLang="en-US" sz="2000" b="1">
              <a:solidFill>
                <a:schemeClr val="accent4"/>
              </a:solidFill>
              <a:latin typeface="+mn-ea"/>
              <a:cs typeface="+mn-ea"/>
            </a:endParaRPr>
          </a:p>
        </p:txBody>
      </p:sp>
    </p:spTree>
    <p:custDataLst>
      <p:tags r:id="rId18"/>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62430" y="809625"/>
            <a:ext cx="3378835" cy="6070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accent1"/>
                </a:solidFill>
                <a:uFillTx/>
              </a:rPr>
              <a:t>四、探索性分析</a:t>
            </a:r>
            <a:endParaRPr lang="zh-CN" altLang="en-US" spc="0" dirty="0">
              <a:solidFill>
                <a:schemeClr val="accent1"/>
              </a:solidFill>
              <a:uFillTx/>
            </a:endParaRPr>
          </a:p>
        </p:txBody>
      </p:sp>
      <p:sp>
        <p:nvSpPr>
          <p:cNvPr id="43" name="任意多边形: 形状 16"/>
          <p:cNvSpPr/>
          <p:nvPr>
            <p:custDataLst>
              <p:tags r:id="rId2"/>
            </p:custDataLst>
          </p:nvPr>
        </p:nvSpPr>
        <p:spPr>
          <a:xfrm rot="2700000">
            <a:off x="1999597" y="1695452"/>
            <a:ext cx="1414960" cy="1424925"/>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44" name="任意多边形: 形状 67"/>
          <p:cNvSpPr/>
          <p:nvPr>
            <p:custDataLst>
              <p:tags r:id="rId3"/>
            </p:custDataLst>
          </p:nvPr>
        </p:nvSpPr>
        <p:spPr>
          <a:xfrm rot="2700000">
            <a:off x="4269934" y="1694920"/>
            <a:ext cx="1414972" cy="142507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46" name="任意多边形: 形状 70"/>
          <p:cNvSpPr/>
          <p:nvPr>
            <p:custDataLst>
              <p:tags r:id="rId4"/>
            </p:custDataLst>
          </p:nvPr>
        </p:nvSpPr>
        <p:spPr>
          <a:xfrm rot="2700000">
            <a:off x="6543463" y="1695452"/>
            <a:ext cx="1414960" cy="1424925"/>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49" name="任意多边形: 形状 73"/>
          <p:cNvSpPr/>
          <p:nvPr>
            <p:custDataLst>
              <p:tags r:id="rId5"/>
            </p:custDataLst>
          </p:nvPr>
        </p:nvSpPr>
        <p:spPr>
          <a:xfrm rot="2700000">
            <a:off x="8812737" y="1695452"/>
            <a:ext cx="1414960" cy="1424925"/>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50" name="矩形 49"/>
          <p:cNvSpPr/>
          <p:nvPr>
            <p:custDataLst>
              <p:tags r:id="rId6"/>
            </p:custDataLst>
          </p:nvPr>
        </p:nvSpPr>
        <p:spPr>
          <a:xfrm>
            <a:off x="1774584" y="3178513"/>
            <a:ext cx="1865890" cy="438901"/>
          </a:xfrm>
          <a:prstGeom prst="rect">
            <a:avLst/>
          </a:prstGeom>
          <a:noFill/>
        </p:spPr>
        <p:txBody>
          <a:bodyPr wrap="square" lIns="0" tIns="0" rIns="0" bIns="0" rtlCol="0" anchor="ctr" anchorCtr="0">
            <a:noAutofit/>
          </a:bodyPr>
          <a:p>
            <a:pPr algn="ctr">
              <a:spcBef>
                <a:spcPct val="0"/>
              </a:spcBef>
              <a:spcAft>
                <a:spcPct val="0"/>
              </a:spcAft>
            </a:pPr>
            <a:r>
              <a:rPr lang="zh-CN" altLang="en-US" sz="1600" b="1">
                <a:solidFill>
                  <a:schemeClr val="accent1"/>
                </a:solidFill>
                <a:latin typeface="+mn-ea"/>
                <a:cs typeface="+mn-ea"/>
              </a:rPr>
              <a:t>探索性分析的定义</a:t>
            </a:r>
            <a:endParaRPr lang="zh-CN" altLang="en-US" sz="1600" b="1">
              <a:solidFill>
                <a:schemeClr val="accent1"/>
              </a:solidFill>
              <a:latin typeface="+mn-ea"/>
              <a:cs typeface="+mn-ea"/>
            </a:endParaRPr>
          </a:p>
        </p:txBody>
      </p:sp>
      <p:sp>
        <p:nvSpPr>
          <p:cNvPr id="53" name="矩形 52"/>
          <p:cNvSpPr/>
          <p:nvPr>
            <p:custDataLst>
              <p:tags r:id="rId7"/>
            </p:custDataLst>
          </p:nvPr>
        </p:nvSpPr>
        <p:spPr>
          <a:xfrm>
            <a:off x="1774584" y="3708860"/>
            <a:ext cx="1865890" cy="1342903"/>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探索性分析是一种数据驱动的分析方法，不依赖于数据分布的先验假设，而是通过可视化手段探索数据内在规律和特性。</a:t>
            </a:r>
            <a:endParaRPr lang="zh-CN" altLang="en-US" sz="1600" dirty="0">
              <a:ln>
                <a:noFill/>
                <a:prstDash val="sysDot"/>
              </a:ln>
              <a:solidFill>
                <a:schemeClr val="tx1">
                  <a:lumMod val="85000"/>
                  <a:lumOff val="15000"/>
                </a:schemeClr>
              </a:solidFill>
              <a:latin typeface="+mn-ea"/>
              <a:cs typeface="+mn-ea"/>
            </a:endParaRPr>
          </a:p>
        </p:txBody>
      </p:sp>
      <p:pic>
        <p:nvPicPr>
          <p:cNvPr id="54" name="图片 53" descr="/data/temp/9168c18c-66df-489e-a167-10b1ea439fb0/17b96ad2-9d5d-11f0-a452-6a0bf625640f.jpeg17b96ad2-9d5d-11f0-a452-6a0bf625640f"/>
          <p:cNvPicPr>
            <a:picLocks noChangeAspect="1"/>
          </p:cNvPicPr>
          <p:nvPr>
            <p:custDataLst>
              <p:tags r:id="rId8"/>
            </p:custDataLst>
          </p:nvPr>
        </p:nvPicPr>
        <p:blipFill rotWithShape="1">
          <a:blip r:embed="rId9"/>
          <a:srcRect l="5908" r="5908"/>
          <a:stretch>
            <a:fillRect/>
          </a:stretch>
        </p:blipFill>
        <p:spPr>
          <a:xfrm>
            <a:off x="1730965" y="1580020"/>
            <a:ext cx="1952235" cy="1383017"/>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pic>
        <p:nvPicPr>
          <p:cNvPr id="57" name="图片 56" descr="/data/temp/9168c18c-66df-489e-a167-10b1ea439fb0/17b96e68-9d5d-11f0-a452-6a0bf625640f.jpeg17b96e68-9d5d-11f0-a452-6a0bf625640f"/>
          <p:cNvPicPr>
            <a:picLocks noChangeAspect="1"/>
          </p:cNvPicPr>
          <p:nvPr>
            <p:custDataLst>
              <p:tags r:id="rId10"/>
            </p:custDataLst>
          </p:nvPr>
        </p:nvPicPr>
        <p:blipFill rotWithShape="1">
          <a:blip r:embed="rId11"/>
          <a:srcRect l="12803" r="12803"/>
          <a:stretch>
            <a:fillRect/>
          </a:stretch>
        </p:blipFill>
        <p:spPr>
          <a:xfrm>
            <a:off x="8544105" y="1580020"/>
            <a:ext cx="1952235" cy="1383017"/>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6" y="7859"/>
                  <a:pt x="1148829" y="0"/>
                  <a:pt x="1169431" y="0"/>
                </a:cubicBezTo>
                <a:close/>
              </a:path>
            </a:pathLst>
          </a:custGeom>
          <a:solidFill>
            <a:schemeClr val="accent2"/>
          </a:solidFill>
          <a:ln w="3175">
            <a:solidFill>
              <a:schemeClr val="accent2">
                <a:alpha val="20000"/>
              </a:schemeClr>
            </a:solidFill>
          </a:ln>
        </p:spPr>
      </p:pic>
      <p:pic>
        <p:nvPicPr>
          <p:cNvPr id="58" name="图片 57" descr="/data/temp/9168c18c-66df-489e-a167-10b1ea439fb0/17b96c9d-9d5d-11f0-a452-6a0bf625640f.jpeg17b96c9d-9d5d-11f0-a452-6a0bf625640f"/>
          <p:cNvPicPr>
            <a:picLocks noChangeAspect="1"/>
          </p:cNvPicPr>
          <p:nvPr>
            <p:custDataLst>
              <p:tags r:id="rId12"/>
            </p:custDataLst>
          </p:nvPr>
        </p:nvPicPr>
        <p:blipFill>
          <a:blip r:embed="rId13"/>
          <a:srcRect l="2890" r="2890"/>
          <a:stretch>
            <a:fillRect/>
          </a:stretch>
        </p:blipFill>
        <p:spPr>
          <a:xfrm>
            <a:off x="6274832" y="1580020"/>
            <a:ext cx="1952235" cy="1383017"/>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pic>
        <p:nvPicPr>
          <p:cNvPr id="59" name="图片 58" descr="/data/temp/9168c18c-66df-489e-a167-10b1ea439fb0/17b96b4a-9d5d-11f0-a452-6a0bf625640f.jpeg17b96b4a-9d5d-11f0-a452-6a0bf625640f"/>
          <p:cNvPicPr>
            <a:picLocks noChangeAspect="1"/>
          </p:cNvPicPr>
          <p:nvPr>
            <p:custDataLst>
              <p:tags r:id="rId14"/>
            </p:custDataLst>
          </p:nvPr>
        </p:nvPicPr>
        <p:blipFill rotWithShape="1">
          <a:blip r:embed="rId15"/>
          <a:srcRect l="7654" r="7654"/>
          <a:stretch>
            <a:fillRect/>
          </a:stretch>
        </p:blipFill>
        <p:spPr>
          <a:xfrm>
            <a:off x="4001302" y="1580020"/>
            <a:ext cx="1952235" cy="1383054"/>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60" name="矩形 59"/>
          <p:cNvSpPr/>
          <p:nvPr>
            <p:custDataLst>
              <p:tags r:id="rId16"/>
            </p:custDataLst>
          </p:nvPr>
        </p:nvSpPr>
        <p:spPr>
          <a:xfrm>
            <a:off x="4044390" y="3178513"/>
            <a:ext cx="1865890" cy="438901"/>
          </a:xfrm>
          <a:prstGeom prst="rect">
            <a:avLst/>
          </a:prstGeom>
          <a:noFill/>
        </p:spPr>
        <p:txBody>
          <a:bodyPr wrap="square" lIns="0" tIns="0" rIns="0" bIns="0" rtlCol="0" anchor="ctr" anchorCtr="0">
            <a:noAutofit/>
          </a:bodyPr>
          <a:p>
            <a:pPr algn="ctr">
              <a:spcBef>
                <a:spcPct val="0"/>
              </a:spcBef>
              <a:spcAft>
                <a:spcPct val="0"/>
              </a:spcAft>
            </a:pPr>
            <a:r>
              <a:rPr lang="zh-CN" altLang="en-US" sz="1600" b="1" dirty="0">
                <a:solidFill>
                  <a:schemeClr val="accent2"/>
                </a:solidFill>
                <a:latin typeface="+mn-ea"/>
                <a:cs typeface="+mn-ea"/>
              </a:rPr>
              <a:t>数据驱动的方法论</a:t>
            </a:r>
            <a:endParaRPr lang="zh-CN" altLang="en-US" sz="1600" b="1" dirty="0">
              <a:solidFill>
                <a:schemeClr val="accent2"/>
              </a:solidFill>
              <a:latin typeface="+mn-ea"/>
              <a:cs typeface="+mn-ea"/>
            </a:endParaRPr>
          </a:p>
        </p:txBody>
      </p:sp>
      <p:sp>
        <p:nvSpPr>
          <p:cNvPr id="61" name="矩形 60"/>
          <p:cNvSpPr/>
          <p:nvPr>
            <p:custDataLst>
              <p:tags r:id="rId17"/>
            </p:custDataLst>
          </p:nvPr>
        </p:nvSpPr>
        <p:spPr>
          <a:xfrm>
            <a:off x="4044390" y="3708860"/>
            <a:ext cx="1865890" cy="1342903"/>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探索性分析采用数据驱动的方法论，强调从实际数据中发现信息，而非依赖于理论或假设。</a:t>
            </a:r>
            <a:endParaRPr lang="zh-CN" altLang="en-US" sz="1600">
              <a:ln>
                <a:noFill/>
                <a:prstDash val="sysDot"/>
              </a:ln>
              <a:solidFill>
                <a:schemeClr val="tx1">
                  <a:lumMod val="85000"/>
                  <a:lumOff val="15000"/>
                </a:schemeClr>
              </a:solidFill>
              <a:latin typeface="+mn-ea"/>
              <a:cs typeface="+mn-ea"/>
            </a:endParaRPr>
          </a:p>
        </p:txBody>
      </p:sp>
      <p:sp>
        <p:nvSpPr>
          <p:cNvPr id="64" name="矩形 63"/>
          <p:cNvSpPr/>
          <p:nvPr>
            <p:custDataLst>
              <p:tags r:id="rId18"/>
            </p:custDataLst>
          </p:nvPr>
        </p:nvSpPr>
        <p:spPr>
          <a:xfrm>
            <a:off x="6317919" y="3178513"/>
            <a:ext cx="1865890" cy="438901"/>
          </a:xfrm>
          <a:prstGeom prst="rect">
            <a:avLst/>
          </a:prstGeom>
          <a:noFill/>
        </p:spPr>
        <p:txBody>
          <a:bodyPr wrap="square" lIns="0" tIns="0" rIns="0" bIns="0" rtlCol="0" anchor="ctr" anchorCtr="0">
            <a:noAutofit/>
          </a:bodyPr>
          <a:p>
            <a:pPr algn="ctr">
              <a:spcBef>
                <a:spcPct val="0"/>
              </a:spcBef>
              <a:spcAft>
                <a:spcPct val="0"/>
              </a:spcAft>
            </a:pPr>
            <a:r>
              <a:rPr lang="zh-CN" altLang="en-US" sz="1600" b="1">
                <a:solidFill>
                  <a:schemeClr val="accent1"/>
                </a:solidFill>
                <a:latin typeface="+mn-ea"/>
                <a:cs typeface="+mn-ea"/>
              </a:rPr>
              <a:t>可视化技术的应用</a:t>
            </a:r>
            <a:endParaRPr lang="zh-CN" altLang="en-US" sz="1600" b="1">
              <a:solidFill>
                <a:schemeClr val="accent1"/>
              </a:solidFill>
              <a:latin typeface="+mn-ea"/>
              <a:cs typeface="+mn-ea"/>
            </a:endParaRPr>
          </a:p>
        </p:txBody>
      </p:sp>
      <p:sp>
        <p:nvSpPr>
          <p:cNvPr id="65" name="矩形 64"/>
          <p:cNvSpPr/>
          <p:nvPr>
            <p:custDataLst>
              <p:tags r:id="rId19"/>
            </p:custDataLst>
          </p:nvPr>
        </p:nvSpPr>
        <p:spPr>
          <a:xfrm>
            <a:off x="6317919" y="3708860"/>
            <a:ext cx="1865890" cy="1342903"/>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可视化技术在探索性分析中扮演关键角色，帮助研究者直观理解数据特性，揭示数据中的模式和关系。</a:t>
            </a:r>
            <a:endParaRPr lang="zh-CN" altLang="en-US" sz="1600" dirty="0">
              <a:ln>
                <a:noFill/>
                <a:prstDash val="sysDot"/>
              </a:ln>
              <a:solidFill>
                <a:schemeClr val="tx1">
                  <a:lumMod val="85000"/>
                  <a:lumOff val="15000"/>
                </a:schemeClr>
              </a:solidFill>
              <a:latin typeface="+mn-ea"/>
              <a:cs typeface="+mn-ea"/>
              <a:sym typeface="+mn-ea"/>
            </a:endParaRPr>
          </a:p>
        </p:txBody>
      </p:sp>
      <p:sp>
        <p:nvSpPr>
          <p:cNvPr id="66" name="矩形 65"/>
          <p:cNvSpPr/>
          <p:nvPr>
            <p:custDataLst>
              <p:tags r:id="rId20"/>
            </p:custDataLst>
          </p:nvPr>
        </p:nvSpPr>
        <p:spPr>
          <a:xfrm>
            <a:off x="8587192" y="3178513"/>
            <a:ext cx="1865891" cy="438901"/>
          </a:xfrm>
          <a:prstGeom prst="rect">
            <a:avLst/>
          </a:prstGeom>
          <a:noFill/>
        </p:spPr>
        <p:txBody>
          <a:bodyPr wrap="square" lIns="0" tIns="0" rIns="0" bIns="0" rtlCol="0" anchor="ctr" anchorCtr="0">
            <a:noAutofit/>
          </a:bodyPr>
          <a:p>
            <a:pPr algn="ctr">
              <a:spcBef>
                <a:spcPct val="0"/>
              </a:spcBef>
              <a:spcAft>
                <a:spcPct val="0"/>
              </a:spcAft>
            </a:pPr>
            <a:r>
              <a:rPr lang="zh-CN" altLang="en-US" sz="1600" b="1">
                <a:solidFill>
                  <a:schemeClr val="accent2"/>
                </a:solidFill>
                <a:latin typeface="+mn-ea"/>
                <a:cs typeface="+mn-ea"/>
              </a:rPr>
              <a:t>模式识别与假设提出</a:t>
            </a:r>
            <a:endParaRPr lang="zh-CN" altLang="en-US" sz="1600" b="1">
              <a:solidFill>
                <a:schemeClr val="accent2"/>
              </a:solidFill>
              <a:latin typeface="+mn-ea"/>
              <a:cs typeface="+mn-ea"/>
            </a:endParaRPr>
          </a:p>
        </p:txBody>
      </p:sp>
      <p:sp>
        <p:nvSpPr>
          <p:cNvPr id="69" name="矩形 68"/>
          <p:cNvSpPr/>
          <p:nvPr>
            <p:custDataLst>
              <p:tags r:id="rId21"/>
            </p:custDataLst>
          </p:nvPr>
        </p:nvSpPr>
        <p:spPr>
          <a:xfrm>
            <a:off x="8587105" y="3709035"/>
            <a:ext cx="2047240" cy="1343025"/>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探索性分析依赖于人类的模式识别能力，通过识别数据中的规律和特性来提出合理的假设或有价值的结论。</a:t>
            </a:r>
            <a:endParaRPr lang="zh-CN" altLang="en-US" sz="1600">
              <a:ln>
                <a:noFill/>
                <a:prstDash val="sysDot"/>
              </a:ln>
              <a:solidFill>
                <a:schemeClr val="tx1">
                  <a:lumMod val="85000"/>
                  <a:lumOff val="15000"/>
                </a:schemeClr>
              </a:solidFill>
              <a:latin typeface="+mn-ea"/>
              <a:cs typeface="+mn-ea"/>
            </a:endParaRPr>
          </a:p>
        </p:txBody>
      </p:sp>
      <p:cxnSp>
        <p:nvCxnSpPr>
          <p:cNvPr id="70" name="直接连接符 69"/>
          <p:cNvCxnSpPr/>
          <p:nvPr>
            <p:custDataLst>
              <p:tags r:id="rId22"/>
            </p:custDataLst>
          </p:nvPr>
        </p:nvCxnSpPr>
        <p:spPr>
          <a:xfrm>
            <a:off x="1869270" y="2960947"/>
            <a:ext cx="851376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23"/>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1770380" y="825500"/>
            <a:ext cx="5420360" cy="53086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五、推断性分析</a:t>
            </a:r>
            <a:endParaRPr lang="zh-CN" altLang="en-US" sz="3200">
              <a:solidFill>
                <a:schemeClr val="accent1"/>
              </a:solidFill>
            </a:endParaRPr>
          </a:p>
        </p:txBody>
      </p:sp>
      <p:cxnSp>
        <p:nvCxnSpPr>
          <p:cNvPr id="8" name="直接连接符 8"/>
          <p:cNvCxnSpPr/>
          <p:nvPr>
            <p:custDataLst>
              <p:tags r:id="rId2"/>
            </p:custDataLst>
          </p:nvPr>
        </p:nvCxnSpPr>
        <p:spPr>
          <a:xfrm>
            <a:off x="1544830" y="2591673"/>
            <a:ext cx="3245022" cy="0"/>
          </a:xfrm>
          <a:prstGeom prst="line">
            <a:avLst/>
          </a:prstGeom>
          <a:ln w="6350">
            <a:solidFill>
              <a:schemeClr val="accent2">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1544830" y="4269065"/>
            <a:ext cx="3168005"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a:off x="7425944" y="1788525"/>
            <a:ext cx="3187888"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a:off x="7430764" y="3316494"/>
            <a:ext cx="3183068" cy="0"/>
          </a:xfrm>
          <a:prstGeom prst="line">
            <a:avLst/>
          </a:prstGeom>
          <a:ln w="6350">
            <a:solidFill>
              <a:schemeClr val="accent3">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505475" y="4942672"/>
            <a:ext cx="3108389"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3c20eec0-63f5-11f0-912f-b6f45e4cb36a.jpg@base@tag=imgScale&amp;m=1&amp;w=396&amp;h=358&amp;q=953c20eec0-63f5-11f0-912f-b6f45e4cb36a"/>
          <p:cNvPicPr/>
          <p:nvPr>
            <p:custDataLst>
              <p:tags r:id="rId7"/>
            </p:custDataLst>
          </p:nvPr>
        </p:nvPicPr>
        <p:blipFill rotWithShape="1">
          <a:blip r:embed="rId8"/>
          <a:srcRect t="4747" b="4747"/>
          <a:stretch>
            <a:fillRect/>
          </a:stretch>
        </p:blipFill>
        <p:spPr>
          <a:xfrm>
            <a:off x="6093189" y="140834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22" descr="/data/temp/3c20f039-63f5-11f0-912f-b6f45e4cb36a.jpg@base@tag=imgScale&amp;m=1&amp;w=396&amp;h=358&amp;q=953c20f039-63f5-11f0-912f-b6f45e4cb36a"/>
          <p:cNvPicPr/>
          <p:nvPr>
            <p:custDataLst>
              <p:tags r:id="rId9"/>
            </p:custDataLst>
          </p:nvPr>
        </p:nvPicPr>
        <p:blipFill rotWithShape="1">
          <a:blip r:embed="rId10"/>
          <a:srcRect l="13170" r="13170"/>
          <a:stretch>
            <a:fillRect/>
          </a:stretch>
        </p:blipFill>
        <p:spPr>
          <a:xfrm>
            <a:off x="4783932" y="2164492"/>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2"/>
          </a:solidFill>
          <a:ln w="76200">
            <a:solidFill>
              <a:schemeClr val="accent2">
                <a:alpha val="65000"/>
              </a:schemeClr>
            </a:solidFill>
          </a:ln>
        </p:spPr>
      </p:pic>
      <p:pic>
        <p:nvPicPr>
          <p:cNvPr id="25" name="图片 23"/>
          <p:cNvPicPr/>
          <p:nvPr>
            <p:custDataLst>
              <p:tags r:id="rId11"/>
            </p:custDataLst>
          </p:nvPr>
        </p:nvPicPr>
        <p:blipFill rotWithShape="1">
          <a:blip r:embed="rId12"/>
          <a:srcRect/>
          <a:stretch>
            <a:fillRect/>
          </a:stretch>
        </p:blipFill>
        <p:spPr>
          <a:xfrm>
            <a:off x="6093189" y="2920644"/>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3"/>
          </a:solidFill>
          <a:ln w="76200">
            <a:solidFill>
              <a:schemeClr val="accent3">
                <a:alpha val="65000"/>
              </a:schemeClr>
            </a:solidFill>
          </a:ln>
        </p:spPr>
      </p:pic>
      <p:pic>
        <p:nvPicPr>
          <p:cNvPr id="33" name="图片 32" descr="/data/temp/3c20f0cf-63f5-11f0-912f-b6f45e4cb36a.jpg@base@tag=imgScale&amp;m=1&amp;w=396&amp;h=358&amp;q=953c20f0cf-63f5-11f0-912f-b6f45e4cb36a"/>
          <p:cNvPicPr>
            <a:picLocks noChangeAspect="1"/>
          </p:cNvPicPr>
          <p:nvPr>
            <p:custDataLst>
              <p:tags r:id="rId13"/>
            </p:custDataLst>
          </p:nvPr>
        </p:nvPicPr>
        <p:blipFill rotWithShape="1">
          <a:blip r:embed="rId14"/>
          <a:srcRect t="4747" b="4747"/>
          <a:stretch>
            <a:fillRect/>
          </a:stretch>
        </p:blipFill>
        <p:spPr>
          <a:xfrm>
            <a:off x="4784534" y="3676193"/>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34" name="图片 33" descr="/data/temp/3c20efed-63f5-11f0-912f-b6f45e4cb36a.jpg@base@tag=imgScale&amp;m=1&amp;w=396&amp;h=358&amp;q=953c20efed-63f5-11f0-912f-b6f45e4cb36a"/>
          <p:cNvPicPr>
            <a:picLocks noChangeAspect="1"/>
          </p:cNvPicPr>
          <p:nvPr>
            <p:custDataLst>
              <p:tags r:id="rId15"/>
            </p:custDataLst>
          </p:nvPr>
        </p:nvPicPr>
        <p:blipFill rotWithShape="1">
          <a:blip r:embed="rId16"/>
          <a:srcRect l="5853" r="5853"/>
          <a:stretch>
            <a:fillRect/>
          </a:stretch>
        </p:blipFill>
        <p:spPr>
          <a:xfrm>
            <a:off x="6092586" y="443114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5"/>
          </a:solidFill>
          <a:ln w="76200">
            <a:solidFill>
              <a:schemeClr val="accent5">
                <a:alpha val="65000"/>
              </a:schemeClr>
            </a:solidFill>
          </a:ln>
        </p:spPr>
      </p:pic>
      <p:sp>
        <p:nvSpPr>
          <p:cNvPr id="26" name="矩形 19"/>
          <p:cNvSpPr/>
          <p:nvPr>
            <p:custDataLst>
              <p:tags r:id="rId17"/>
            </p:custDataLst>
          </p:nvPr>
        </p:nvSpPr>
        <p:spPr>
          <a:xfrm>
            <a:off x="1552663" y="216931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dirty="0">
                <a:solidFill>
                  <a:schemeClr val="accent2"/>
                </a:solidFill>
                <a:latin typeface="+mn-ea"/>
                <a:cs typeface="+mn-ea"/>
                <a:sym typeface="+mn-ea"/>
              </a:rPr>
              <a:t>样本观测与总体推断</a:t>
            </a:r>
            <a:endParaRPr lang="zh-CN" altLang="en-US" b="1" dirty="0">
              <a:solidFill>
                <a:schemeClr val="accent2"/>
              </a:solidFill>
              <a:latin typeface="+mn-ea"/>
              <a:cs typeface="+mn-ea"/>
              <a:sym typeface="+mn-ea"/>
            </a:endParaRPr>
          </a:p>
        </p:txBody>
      </p:sp>
      <p:sp>
        <p:nvSpPr>
          <p:cNvPr id="27" name="矩形 1"/>
          <p:cNvSpPr/>
          <p:nvPr>
            <p:custDataLst>
              <p:tags r:id="rId18"/>
            </p:custDataLst>
          </p:nvPr>
        </p:nvSpPr>
        <p:spPr>
          <a:xfrm>
            <a:off x="1247775" y="2633345"/>
            <a:ext cx="3381375"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在研究对象总体个体众多或观测成本高的情况下，推断性分析利用部分个体信息来推断总体特征或规律。</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1073150" y="3846195"/>
            <a:ext cx="303085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a:solidFill>
                  <a:schemeClr val="accent4"/>
                </a:solidFill>
                <a:latin typeface="+mn-ea"/>
                <a:cs typeface="+mn-ea"/>
                <a:sym typeface="+mn-ea"/>
              </a:rPr>
              <a:t>实际应用案例：商品质量检测</a:t>
            </a:r>
            <a:endParaRPr lang="zh-CN" altLang="en-US" b="1">
              <a:solidFill>
                <a:schemeClr val="accent4"/>
              </a:solidFill>
              <a:latin typeface="+mn-ea"/>
              <a:cs typeface="+mn-ea"/>
              <a:sym typeface="+mn-ea"/>
            </a:endParaRPr>
          </a:p>
        </p:txBody>
      </p:sp>
      <p:sp>
        <p:nvSpPr>
          <p:cNvPr id="30" name="矩形 2"/>
          <p:cNvSpPr/>
          <p:nvPr>
            <p:custDataLst>
              <p:tags r:id="rId20"/>
            </p:custDataLst>
          </p:nvPr>
        </p:nvSpPr>
        <p:spPr>
          <a:xfrm>
            <a:off x="1385570" y="4302760"/>
            <a:ext cx="3244215" cy="110680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例如，在检测一批商品的质量或使用寿命时，由于无法直接使用完所有商品，推断性分析通过抽样数据来估计相关参数。</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8061960" y="1365250"/>
            <a:ext cx="303085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l">
              <a:spcBef>
                <a:spcPct val="0"/>
              </a:spcBef>
              <a:spcAft>
                <a:spcPct val="0"/>
              </a:spcAft>
            </a:pPr>
            <a:r>
              <a:rPr lang="zh-CN" altLang="en-US" b="1">
                <a:solidFill>
                  <a:schemeClr val="accent1"/>
                </a:solidFill>
                <a:latin typeface="+mn-ea"/>
                <a:cs typeface="+mn-ea"/>
                <a:sym typeface="+mn-ea"/>
              </a:rPr>
              <a:t>定义与重要性</a:t>
            </a:r>
            <a:endParaRPr lang="zh-CN" altLang="en-US" b="1">
              <a:solidFill>
                <a:schemeClr val="accent1"/>
              </a:solidFill>
              <a:latin typeface="+mn-ea"/>
              <a:cs typeface="+mn-ea"/>
              <a:sym typeface="+mn-ea"/>
            </a:endParaRPr>
          </a:p>
        </p:txBody>
      </p:sp>
      <p:sp>
        <p:nvSpPr>
          <p:cNvPr id="32" name="矩形 4"/>
          <p:cNvSpPr/>
          <p:nvPr>
            <p:custDataLst>
              <p:tags r:id="rId22"/>
            </p:custDataLst>
          </p:nvPr>
        </p:nvSpPr>
        <p:spPr>
          <a:xfrm>
            <a:off x="7711440" y="1822450"/>
            <a:ext cx="3381375"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推断性分析是基于少量样本观测数据对未知总体特征进行科学判断的方法，其结果通常以概率形式呈现。</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8061960" y="2898140"/>
            <a:ext cx="303085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l">
              <a:spcBef>
                <a:spcPct val="0"/>
              </a:spcBef>
              <a:spcAft>
                <a:spcPct val="0"/>
              </a:spcAft>
            </a:pPr>
            <a:r>
              <a:rPr lang="zh-CN" altLang="en-US" b="1">
                <a:solidFill>
                  <a:schemeClr val="accent3"/>
                </a:solidFill>
                <a:latin typeface="+mn-ea"/>
                <a:cs typeface="+mn-ea"/>
                <a:sym typeface="+mn-ea"/>
              </a:rPr>
              <a:t>概率表述的结果</a:t>
            </a:r>
            <a:endParaRPr lang="zh-CN" altLang="en-US" b="1">
              <a:solidFill>
                <a:schemeClr val="accent3"/>
              </a:solidFill>
              <a:latin typeface="+mn-ea"/>
              <a:cs typeface="+mn-ea"/>
              <a:sym typeface="+mn-ea"/>
            </a:endParaRPr>
          </a:p>
        </p:txBody>
      </p:sp>
      <p:sp>
        <p:nvSpPr>
          <p:cNvPr id="36" name="矩形 5"/>
          <p:cNvSpPr/>
          <p:nvPr>
            <p:custDataLst>
              <p:tags r:id="rId24"/>
            </p:custDataLst>
          </p:nvPr>
        </p:nvSpPr>
        <p:spPr>
          <a:xfrm>
            <a:off x="7711440" y="3361690"/>
            <a:ext cx="3381375" cy="1106805"/>
          </a:xfrm>
          <a:prstGeom prst="rect">
            <a:avLst/>
          </a:prstGeom>
          <a:ln>
            <a:noFill/>
            <a:prstDash val="sysDash"/>
          </a:ln>
        </p:spPr>
        <p:txBody>
          <a:bodyPr vert="horz" wrap="square" lIns="0" tIns="0" rIns="0" bIns="0" rtlCol="0" anchor="t" anchorCtr="0">
            <a:noAutofit/>
          </a:bodyPr>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推断性分析的结论通常用概率来表达，以反映对总体特征判断的可靠程度。</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8062595" y="4519930"/>
            <a:ext cx="303085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l">
              <a:spcBef>
                <a:spcPct val="0"/>
              </a:spcBef>
              <a:spcAft>
                <a:spcPct val="0"/>
              </a:spcAft>
            </a:pPr>
            <a:r>
              <a:rPr lang="zh-CN" altLang="en-US" b="1">
                <a:solidFill>
                  <a:schemeClr val="accent5"/>
                </a:solidFill>
                <a:latin typeface="+mn-ea"/>
                <a:cs typeface="+mn-ea"/>
                <a:sym typeface="+mn-ea"/>
              </a:rPr>
              <a:t>推断性分析的局限性</a:t>
            </a:r>
            <a:endParaRPr lang="zh-CN" altLang="en-US" b="1">
              <a:solidFill>
                <a:schemeClr val="accent5"/>
              </a:solidFill>
              <a:latin typeface="+mn-ea"/>
              <a:cs typeface="+mn-ea"/>
              <a:sym typeface="+mn-ea"/>
            </a:endParaRPr>
          </a:p>
        </p:txBody>
      </p:sp>
      <p:sp>
        <p:nvSpPr>
          <p:cNvPr id="38" name="矩形 17"/>
          <p:cNvSpPr/>
          <p:nvPr>
            <p:custDataLst>
              <p:tags r:id="rId26"/>
            </p:custDataLst>
          </p:nvPr>
        </p:nvSpPr>
        <p:spPr>
          <a:xfrm>
            <a:off x="7711440" y="4976495"/>
            <a:ext cx="3672840"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推断性分析虽能提供总体特征的估计，但受限于样本的代表性和观测方法，可能无法完全准确反映总体的真实情况。</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1802130" y="678180"/>
            <a:ext cx="6421755" cy="530225"/>
          </a:xfrm>
        </p:spPr>
        <p:txBody>
          <a:bodyPr/>
          <a:lstStyle/>
          <a:p>
            <a:r>
              <a:rPr lang="zh-CN" altLang="en-US" sz="3200">
                <a:solidFill>
                  <a:schemeClr val="accent1"/>
                </a:solidFill>
              </a:rPr>
              <a:t>六、基于模型与算法的分析</a:t>
            </a:r>
            <a:endParaRPr lang="zh-CN" altLang="en-US" sz="3200">
              <a:solidFill>
                <a:schemeClr val="accent1"/>
              </a:solidFill>
            </a:endParaRPr>
          </a:p>
        </p:txBody>
      </p:sp>
      <p:pic>
        <p:nvPicPr>
          <p:cNvPr id="12" name="图片 11" descr="templates\picture_hover\&amp;pky310_sjzg_VCG41N1140079501&amp;"/>
          <p:cNvPicPr>
            <a:picLocks noChangeAspect="1"/>
          </p:cNvPicPr>
          <p:nvPr>
            <p:custDataLst>
              <p:tags r:id="rId2"/>
            </p:custDataLst>
          </p:nvPr>
        </p:nvPicPr>
        <p:blipFill rotWithShape="1">
          <a:blip r:embed="rId3">
            <a:lum bright="-6000" contrast="12000"/>
          </a:blip>
          <a:srcRect/>
          <a:stretch>
            <a:fillRect/>
          </a:stretch>
        </p:blipFill>
        <p:spPr>
          <a:xfrm>
            <a:off x="624205" y="1671955"/>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custDataLst>
              <p:tags r:id="rId5"/>
            </p:custDataLst>
          </p:nvPr>
        </p:nvSpPr>
        <p:spPr>
          <a:xfrm>
            <a:off x="4182114" y="1676826"/>
            <a:ext cx="3334654" cy="1095672"/>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模型与算法是处理复杂问题的自动学习和推理工具，模型通过数学表达式描述变量关系，而算法是解题方案的系统化描述。</a:t>
            </a:r>
            <a:endParaRPr lang="zh-CN" altLang="en-US" sz="1600" kern="0" dirty="0">
              <a:ln>
                <a:noFill/>
                <a:prstDash val="sysDot"/>
              </a:ln>
              <a:solidFill>
                <a:schemeClr val="tx1">
                  <a:lumMod val="85000"/>
                  <a:lumOff val="15000"/>
                </a:schemeClr>
              </a:solidFill>
              <a:latin typeface="+mn-ea"/>
              <a:sym typeface="+mn-ea"/>
            </a:endParaRPr>
          </a:p>
        </p:txBody>
      </p:sp>
      <p:sp>
        <p:nvSpPr>
          <p:cNvPr id="3" name="矩形: 圆角 6"/>
          <p:cNvSpPr/>
          <p:nvPr>
            <p:custDataLst>
              <p:tags r:id="rId6"/>
            </p:custDataLst>
          </p:nvPr>
        </p:nvSpPr>
        <p:spPr>
          <a:xfrm>
            <a:off x="4173222" y="1566306"/>
            <a:ext cx="2096068" cy="56530"/>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5" name="文本框 4"/>
          <p:cNvSpPr txBox="1"/>
          <p:nvPr>
            <p:custDataLst>
              <p:tags r:id="rId7"/>
            </p:custDataLst>
          </p:nvPr>
        </p:nvSpPr>
        <p:spPr>
          <a:xfrm>
            <a:off x="4181479" y="1335738"/>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模型与算法的基本概念</a:t>
            </a:r>
            <a:endParaRPr lang="zh-CN" altLang="en-US" b="1" kern="0" dirty="0">
              <a:solidFill>
                <a:schemeClr val="tx1"/>
              </a:solidFill>
              <a:latin typeface="Arial" panose="020B0604020202020204" pitchFamily="34" charset="0"/>
            </a:endParaRPr>
          </a:p>
        </p:txBody>
      </p:sp>
      <p:sp>
        <p:nvSpPr>
          <p:cNvPr id="18" name="文本框 17"/>
          <p:cNvSpPr txBox="1"/>
          <p:nvPr>
            <p:custDataLst>
              <p:tags r:id="rId8"/>
            </p:custDataLst>
          </p:nvPr>
        </p:nvSpPr>
        <p:spPr>
          <a:xfrm>
            <a:off x="4182750" y="4803144"/>
            <a:ext cx="3334654" cy="1095672"/>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回归模型适用于数值型目标变量的问题，而分类模型适用于类别型目标变量的问题。</a:t>
            </a:r>
            <a:endParaRPr lang="zh-CN" altLang="en-US" sz="1600" kern="0" dirty="0">
              <a:ln>
                <a:noFill/>
                <a:prstDash val="sysDot"/>
              </a:ln>
              <a:solidFill>
                <a:schemeClr val="tx1">
                  <a:lumMod val="85000"/>
                  <a:lumOff val="15000"/>
                </a:schemeClr>
              </a:solidFill>
              <a:latin typeface="+mn-ea"/>
              <a:sym typeface="+mn-ea"/>
            </a:endParaRPr>
          </a:p>
        </p:txBody>
      </p:sp>
      <p:sp>
        <p:nvSpPr>
          <p:cNvPr id="19" name="矩形: 圆角 6"/>
          <p:cNvSpPr/>
          <p:nvPr>
            <p:custDataLst>
              <p:tags r:id="rId9"/>
            </p:custDataLst>
          </p:nvPr>
        </p:nvSpPr>
        <p:spPr>
          <a:xfrm>
            <a:off x="4173857" y="4692624"/>
            <a:ext cx="2096068" cy="56530"/>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20" name="文本框 19"/>
          <p:cNvSpPr txBox="1"/>
          <p:nvPr>
            <p:custDataLst>
              <p:tags r:id="rId10"/>
            </p:custDataLst>
          </p:nvPr>
        </p:nvSpPr>
        <p:spPr>
          <a:xfrm>
            <a:off x="4182114" y="4462056"/>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回归模型与分类模型的区别</a:t>
            </a:r>
            <a:endParaRPr lang="zh-CN" altLang="en-US" b="1" kern="0" dirty="0">
              <a:solidFill>
                <a:schemeClr val="tx1"/>
              </a:solidFill>
              <a:latin typeface="Arial" panose="020B0604020202020204" pitchFamily="34" charset="0"/>
            </a:endParaRPr>
          </a:p>
        </p:txBody>
      </p:sp>
      <p:sp>
        <p:nvSpPr>
          <p:cNvPr id="4" name="文本框 29"/>
          <p:cNvSpPr txBox="1"/>
          <p:nvPr>
            <p:custDataLst>
              <p:tags r:id="rId11"/>
            </p:custDataLst>
          </p:nvPr>
        </p:nvSpPr>
        <p:spPr>
          <a:xfrm>
            <a:off x="4173857" y="3212037"/>
            <a:ext cx="3334654" cy="1095672"/>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算法是解决问题的准确完整指令序列，它对数值计算、数据处理和自动推理至关重要。</a:t>
            </a:r>
            <a:endParaRPr lang="zh-CN" altLang="en-US" sz="1600" kern="0" dirty="0">
              <a:ln>
                <a:noFill/>
                <a:prstDash val="sysDot"/>
              </a:ln>
              <a:solidFill>
                <a:schemeClr val="tx1">
                  <a:lumMod val="85000"/>
                  <a:lumOff val="15000"/>
                </a:schemeClr>
              </a:solidFill>
              <a:latin typeface="+mn-ea"/>
              <a:sym typeface="+mn-ea"/>
            </a:endParaRPr>
          </a:p>
        </p:txBody>
      </p:sp>
      <p:sp>
        <p:nvSpPr>
          <p:cNvPr id="6" name="矩形: 圆角 6"/>
          <p:cNvSpPr/>
          <p:nvPr>
            <p:custDataLst>
              <p:tags r:id="rId12"/>
            </p:custDataLst>
          </p:nvPr>
        </p:nvSpPr>
        <p:spPr>
          <a:xfrm>
            <a:off x="4164965" y="3101517"/>
            <a:ext cx="2096068" cy="56530"/>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32" name="文本框 31"/>
          <p:cNvSpPr txBox="1"/>
          <p:nvPr>
            <p:custDataLst>
              <p:tags r:id="rId13"/>
            </p:custDataLst>
          </p:nvPr>
        </p:nvSpPr>
        <p:spPr>
          <a:xfrm>
            <a:off x="4173222" y="2870950"/>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算法的定义和重要性</a:t>
            </a:r>
            <a:endParaRPr lang="zh-CN" altLang="en-US" b="1" kern="0" dirty="0">
              <a:solidFill>
                <a:schemeClr val="tx1"/>
              </a:solidFill>
              <a:latin typeface="Arial" panose="020B0604020202020204" pitchFamily="34" charset="0"/>
            </a:endParaRPr>
          </a:p>
        </p:txBody>
      </p:sp>
      <p:sp>
        <p:nvSpPr>
          <p:cNvPr id="37" name="文本框 36"/>
          <p:cNvSpPr txBox="1"/>
          <p:nvPr>
            <p:custDataLst>
              <p:tags r:id="rId14"/>
            </p:custDataLst>
          </p:nvPr>
        </p:nvSpPr>
        <p:spPr>
          <a:xfrm>
            <a:off x="7855316" y="1680002"/>
            <a:ext cx="3334654" cy="1095672"/>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数学模型是利用数学符号和表达式定量描述问题的方法，它在确定变量间关系时发挥着基础性作用。</a:t>
            </a:r>
            <a:endParaRPr lang="zh-CN" altLang="en-US" sz="1600" kern="0" dirty="0">
              <a:ln>
                <a:noFill/>
                <a:prstDash val="sysDot"/>
              </a:ln>
              <a:solidFill>
                <a:schemeClr val="tx1">
                  <a:lumMod val="85000"/>
                  <a:lumOff val="15000"/>
                </a:schemeClr>
              </a:solidFill>
              <a:latin typeface="+mn-ea"/>
              <a:sym typeface="+mn-ea"/>
            </a:endParaRPr>
          </a:p>
        </p:txBody>
      </p:sp>
      <p:sp>
        <p:nvSpPr>
          <p:cNvPr id="38" name="矩形: 圆角 6"/>
          <p:cNvSpPr/>
          <p:nvPr>
            <p:custDataLst>
              <p:tags r:id="rId15"/>
            </p:custDataLst>
          </p:nvPr>
        </p:nvSpPr>
        <p:spPr>
          <a:xfrm>
            <a:off x="7846423" y="1569482"/>
            <a:ext cx="2096068" cy="56530"/>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40" name="文本框 39"/>
          <p:cNvSpPr txBox="1"/>
          <p:nvPr>
            <p:custDataLst>
              <p:tags r:id="rId16"/>
            </p:custDataLst>
          </p:nvPr>
        </p:nvSpPr>
        <p:spPr>
          <a:xfrm>
            <a:off x="7854680" y="1338914"/>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数学模型的定义和作用</a:t>
            </a:r>
            <a:endParaRPr lang="zh-CN" altLang="en-US" b="1" kern="0" dirty="0">
              <a:solidFill>
                <a:schemeClr val="tx1"/>
              </a:solidFill>
              <a:latin typeface="Arial" panose="020B0604020202020204" pitchFamily="34" charset="0"/>
            </a:endParaRPr>
          </a:p>
        </p:txBody>
      </p:sp>
      <p:sp>
        <p:nvSpPr>
          <p:cNvPr id="41" name="文本框 40"/>
          <p:cNvSpPr txBox="1"/>
          <p:nvPr>
            <p:custDataLst>
              <p:tags r:id="rId17"/>
            </p:custDataLst>
          </p:nvPr>
        </p:nvSpPr>
        <p:spPr>
          <a:xfrm>
            <a:off x="7855951" y="4806320"/>
            <a:ext cx="3334654" cy="1095672"/>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横截面分析模型不考虑时间因素，适用于静态数据；时间序列分析模型则考虑时间序列数据，适用于动态变化的分析。</a:t>
            </a:r>
            <a:endParaRPr lang="zh-CN" altLang="en-US" sz="1600" kern="0" dirty="0">
              <a:ln>
                <a:noFill/>
                <a:prstDash val="sysDot"/>
              </a:ln>
              <a:solidFill>
                <a:schemeClr val="tx1">
                  <a:lumMod val="85000"/>
                  <a:lumOff val="15000"/>
                </a:schemeClr>
              </a:solidFill>
              <a:latin typeface="+mn-ea"/>
              <a:sym typeface="+mn-ea"/>
            </a:endParaRPr>
          </a:p>
        </p:txBody>
      </p:sp>
      <p:sp>
        <p:nvSpPr>
          <p:cNvPr id="42" name="矩形: 圆角 6"/>
          <p:cNvSpPr/>
          <p:nvPr>
            <p:custDataLst>
              <p:tags r:id="rId18"/>
            </p:custDataLst>
          </p:nvPr>
        </p:nvSpPr>
        <p:spPr>
          <a:xfrm>
            <a:off x="7847058" y="4695800"/>
            <a:ext cx="2096068" cy="56530"/>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43" name="文本框 42"/>
          <p:cNvSpPr txBox="1"/>
          <p:nvPr>
            <p:custDataLst>
              <p:tags r:id="rId19"/>
            </p:custDataLst>
          </p:nvPr>
        </p:nvSpPr>
        <p:spPr>
          <a:xfrm>
            <a:off x="7855316" y="4465232"/>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横截面分析与时间序列分析模型</a:t>
            </a:r>
            <a:endParaRPr lang="zh-CN" altLang="en-US" b="1" kern="0" dirty="0">
              <a:solidFill>
                <a:schemeClr val="tx1"/>
              </a:solidFill>
              <a:latin typeface="Arial" panose="020B0604020202020204" pitchFamily="34" charset="0"/>
            </a:endParaRPr>
          </a:p>
        </p:txBody>
      </p:sp>
      <p:sp>
        <p:nvSpPr>
          <p:cNvPr id="44" name="文本框 43"/>
          <p:cNvSpPr txBox="1"/>
          <p:nvPr>
            <p:custDataLst>
              <p:tags r:id="rId20"/>
            </p:custDataLst>
          </p:nvPr>
        </p:nvSpPr>
        <p:spPr>
          <a:xfrm>
            <a:off x="7847330" y="3222625"/>
            <a:ext cx="3556000" cy="1095375"/>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模型和算法可以根据目标变量类型、是否考虑时间因素等多种维度进行分类。</a:t>
            </a:r>
            <a:endParaRPr lang="zh-CN" altLang="en-US" sz="1600" kern="0" dirty="0">
              <a:ln>
                <a:noFill/>
                <a:prstDash val="sysDot"/>
              </a:ln>
              <a:solidFill>
                <a:schemeClr val="tx1">
                  <a:lumMod val="85000"/>
                  <a:lumOff val="15000"/>
                </a:schemeClr>
              </a:solidFill>
              <a:latin typeface="+mn-ea"/>
              <a:sym typeface="+mn-ea"/>
            </a:endParaRPr>
          </a:p>
        </p:txBody>
      </p:sp>
      <p:sp>
        <p:nvSpPr>
          <p:cNvPr id="45" name="矩形: 圆角 6"/>
          <p:cNvSpPr/>
          <p:nvPr>
            <p:custDataLst>
              <p:tags r:id="rId21"/>
            </p:custDataLst>
          </p:nvPr>
        </p:nvSpPr>
        <p:spPr>
          <a:xfrm>
            <a:off x="7838166" y="3112315"/>
            <a:ext cx="2096068" cy="56530"/>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46" name="文本框 45"/>
          <p:cNvSpPr txBox="1"/>
          <p:nvPr>
            <p:custDataLst>
              <p:tags r:id="rId22"/>
            </p:custDataLst>
          </p:nvPr>
        </p:nvSpPr>
        <p:spPr>
          <a:xfrm>
            <a:off x="7846423" y="2881748"/>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模型与算法的分类方法</a:t>
            </a:r>
            <a:endParaRPr lang="zh-CN" altLang="en-US" b="1" kern="0" dirty="0">
              <a:solidFill>
                <a:schemeClr val="tx1"/>
              </a:solidFill>
              <a:latin typeface="Arial" panose="020B0604020202020204" pitchFamily="34" charset="0"/>
            </a:endParaRPr>
          </a:p>
        </p:txBody>
      </p:sp>
    </p:spTree>
    <p:custDataLst>
      <p:tags r:id="rId23"/>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2"/>
          <p:cNvSpPr/>
          <p:nvPr>
            <p:custDataLst>
              <p:tags r:id="rId1"/>
            </p:custDataLst>
          </p:nvPr>
        </p:nvSpPr>
        <p:spPr>
          <a:xfrm>
            <a:off x="953175" y="2456579"/>
            <a:ext cx="3129084" cy="801006"/>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模型与算法能自动学习和推理，完成人工难以或无法完成的任务，如垃圾邮件识别、信用风险预测等。</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2"/>
            </p:custDataLst>
          </p:nvPr>
        </p:nvSpPr>
        <p:spPr>
          <a:xfrm>
            <a:off x="655955" y="1831340"/>
            <a:ext cx="3426460" cy="57912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b="1">
                <a:solidFill>
                  <a:schemeClr val="accent1"/>
                </a:solidFill>
                <a:latin typeface="+mn-ea"/>
                <a:cs typeface="+mn-ea"/>
              </a:rPr>
              <a:t>模型与算法在复杂问题中的应用</a:t>
            </a:r>
            <a:endParaRPr lang="zh-CN" altLang="en-US" b="1">
              <a:solidFill>
                <a:schemeClr val="accent1"/>
              </a:solidFill>
              <a:latin typeface="+mn-ea"/>
              <a:cs typeface="+mn-ea"/>
            </a:endParaRPr>
          </a:p>
        </p:txBody>
      </p:sp>
      <p:sp>
        <p:nvSpPr>
          <p:cNvPr id="8" name="矩形 4"/>
          <p:cNvSpPr/>
          <p:nvPr>
            <p:custDataLst>
              <p:tags r:id="rId3"/>
            </p:custDataLst>
          </p:nvPr>
        </p:nvSpPr>
        <p:spPr>
          <a:xfrm>
            <a:off x="953175" y="4646614"/>
            <a:ext cx="3129084" cy="801006"/>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线性回归假设变量间关系是线性的，非线性回归允许变量间存在更复杂的非线性关系。</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4"/>
            </p:custDataLst>
          </p:nvPr>
        </p:nvSpPr>
        <p:spPr>
          <a:xfrm>
            <a:off x="953175" y="4013118"/>
            <a:ext cx="3129084" cy="579253"/>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b="1">
                <a:solidFill>
                  <a:schemeClr val="accent3"/>
                </a:solidFill>
                <a:latin typeface="+mn-ea"/>
                <a:cs typeface="+mn-ea"/>
              </a:rPr>
              <a:t>线性与非线性回归模型的对比</a:t>
            </a:r>
            <a:endParaRPr lang="zh-CN" altLang="en-US" b="1">
              <a:solidFill>
                <a:schemeClr val="accent3"/>
              </a:solidFill>
              <a:latin typeface="+mn-ea"/>
              <a:cs typeface="+mn-ea"/>
            </a:endParaRPr>
          </a:p>
        </p:txBody>
      </p:sp>
      <p:sp>
        <p:nvSpPr>
          <p:cNvPr id="10" name="矩形 14"/>
          <p:cNvSpPr/>
          <p:nvPr>
            <p:custDataLst>
              <p:tags r:id="rId5"/>
            </p:custDataLst>
          </p:nvPr>
        </p:nvSpPr>
        <p:spPr>
          <a:xfrm>
            <a:off x="8104792" y="2467460"/>
            <a:ext cx="3129085" cy="80100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股票价格预测可采用多因子回归模型或自回归模型，分别适用于横截面数据和时间序列数据。</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6"/>
            </p:custDataLst>
          </p:nvPr>
        </p:nvSpPr>
        <p:spPr>
          <a:xfrm>
            <a:off x="8104792" y="1831545"/>
            <a:ext cx="3129085" cy="579253"/>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股票价格预测的模型选择</a:t>
            </a:r>
            <a:endParaRPr lang="zh-CN" altLang="en-US" b="1">
              <a:solidFill>
                <a:schemeClr val="accent2"/>
              </a:solidFill>
              <a:latin typeface="+mn-ea"/>
              <a:cs typeface="+mn-ea"/>
            </a:endParaRPr>
          </a:p>
        </p:txBody>
      </p:sp>
      <p:sp>
        <p:nvSpPr>
          <p:cNvPr id="12" name="矩形 19"/>
          <p:cNvSpPr/>
          <p:nvPr>
            <p:custDataLst>
              <p:tags r:id="rId7"/>
            </p:custDataLst>
          </p:nvPr>
        </p:nvSpPr>
        <p:spPr>
          <a:xfrm>
            <a:off x="8104792" y="4646614"/>
            <a:ext cx="3129085" cy="80100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选择模型与算法时需考虑数据特性、问题复杂度、计算资源和预期准确度等因素。</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8"/>
            </p:custDataLst>
          </p:nvPr>
        </p:nvSpPr>
        <p:spPr>
          <a:xfrm>
            <a:off x="8104792" y="4014327"/>
            <a:ext cx="3129085" cy="579253"/>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4"/>
                </a:solidFill>
                <a:latin typeface="+mn-ea"/>
                <a:cs typeface="+mn-ea"/>
              </a:rPr>
              <a:t>模型与算法选择的考量因素</a:t>
            </a:r>
            <a:endParaRPr lang="zh-CN" altLang="en-US" b="1">
              <a:solidFill>
                <a:schemeClr val="accent4"/>
              </a:solidFill>
              <a:latin typeface="+mn-ea"/>
              <a:cs typeface="+mn-ea"/>
            </a:endParaRPr>
          </a:p>
        </p:txBody>
      </p:sp>
      <p:pic>
        <p:nvPicPr>
          <p:cNvPr id="19" name="图片 22" descr="/data/temp/fe15de5d-63f5-11f0-bb52-e2e010538513.jpg@base@tag=imgScale&amp;m=1&amp;w=450&amp;h=450&amp;q=95fe15de5d-63f5-11f0-bb52-e2e010538513"/>
          <p:cNvPicPr>
            <a:picLocks noChangeAspect="1"/>
          </p:cNvPicPr>
          <p:nvPr>
            <p:custDataLst>
              <p:tags r:id="rId9"/>
            </p:custDataLst>
          </p:nvPr>
        </p:nvPicPr>
        <p:blipFill rotWithShape="1">
          <a:blip r:embed="rId10"/>
          <a:srcRect l="16667" r="16667"/>
          <a:stretch>
            <a:fillRect/>
          </a:stretch>
        </p:blipFill>
        <p:spPr>
          <a:xfrm>
            <a:off x="4401135" y="1927657"/>
            <a:ext cx="1542141" cy="1542141"/>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fe15ded9-63f5-11f0-bb52-e2e010538513.jpg@base@tag=imgScale&amp;m=1&amp;w=450&amp;h=450&amp;q=95fe15ded9-63f5-11f0-bb52-e2e010538513"/>
          <p:cNvPicPr>
            <a:picLocks noChangeAspect="1"/>
          </p:cNvPicPr>
          <p:nvPr>
            <p:custDataLst>
              <p:tags r:id="rId11"/>
            </p:custDataLst>
          </p:nvPr>
        </p:nvPicPr>
        <p:blipFill rotWithShape="1">
          <a:blip r:embed="rId12"/>
          <a:srcRect l="16667" r="16667"/>
          <a:stretch>
            <a:fillRect/>
          </a:stretch>
        </p:blipFill>
        <p:spPr>
          <a:xfrm>
            <a:off x="6267169" y="1927657"/>
            <a:ext cx="1542141" cy="1542141"/>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fe15de45-63f5-11f0-bb52-e2e010538513.jpg@base@tag=imgScale&amp;m=1&amp;w=450&amp;h=450&amp;q=95fe15de45-63f5-11f0-bb52-e2e010538513"/>
          <p:cNvPicPr>
            <a:picLocks noChangeAspect="1"/>
          </p:cNvPicPr>
          <p:nvPr>
            <p:custDataLst>
              <p:tags r:id="rId13"/>
            </p:custDataLst>
          </p:nvPr>
        </p:nvPicPr>
        <p:blipFill>
          <a:blip r:embed="rId14"/>
          <a:srcRect l="6140" r="6140"/>
          <a:stretch>
            <a:fillRect/>
          </a:stretch>
        </p:blipFill>
        <p:spPr>
          <a:xfrm>
            <a:off x="4405972" y="3982893"/>
            <a:ext cx="1542141" cy="1542141"/>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fe15df43-63f5-11f0-bb52-e2e010538513.jpg@base@tag=imgScale&amp;m=1&amp;w=450&amp;h=450&amp;q=95fe15df43-63f5-11f0-bb52-e2e010538513"/>
          <p:cNvPicPr>
            <a:picLocks noChangeAspect="1"/>
          </p:cNvPicPr>
          <p:nvPr>
            <p:custDataLst>
              <p:tags r:id="rId15"/>
            </p:custDataLst>
          </p:nvPr>
        </p:nvPicPr>
        <p:blipFill>
          <a:blip r:embed="rId16"/>
          <a:srcRect l="16667" r="16667"/>
          <a:stretch>
            <a:fillRect/>
          </a:stretch>
        </p:blipFill>
        <p:spPr>
          <a:xfrm>
            <a:off x="6267169" y="3982893"/>
            <a:ext cx="1542141" cy="1542141"/>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7"/>
            </p:custDataLst>
          </p:nvPr>
        </p:nvSpPr>
        <p:spPr>
          <a:xfrm>
            <a:off x="4401135" y="2987314"/>
            <a:ext cx="482029" cy="482029"/>
          </a:xfrm>
          <a:prstGeom prst="octagon">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27"/>
          <p:cNvSpPr/>
          <p:nvPr>
            <p:custDataLst>
              <p:tags r:id="rId18"/>
            </p:custDataLst>
          </p:nvPr>
        </p:nvSpPr>
        <p:spPr>
          <a:xfrm>
            <a:off x="7326825" y="2987314"/>
            <a:ext cx="482029" cy="482029"/>
          </a:xfrm>
          <a:prstGeom prst="octagon">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28"/>
          <p:cNvSpPr/>
          <p:nvPr>
            <p:custDataLst>
              <p:tags r:id="rId19"/>
            </p:custDataLst>
          </p:nvPr>
        </p:nvSpPr>
        <p:spPr>
          <a:xfrm>
            <a:off x="4401135" y="5042550"/>
            <a:ext cx="482029" cy="482029"/>
          </a:xfrm>
          <a:prstGeom prst="octagon">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29"/>
          <p:cNvSpPr/>
          <p:nvPr>
            <p:custDataLst>
              <p:tags r:id="rId20"/>
            </p:custDataLst>
          </p:nvPr>
        </p:nvSpPr>
        <p:spPr>
          <a:xfrm>
            <a:off x="7326825" y="5042550"/>
            <a:ext cx="482029" cy="482029"/>
          </a:xfrm>
          <a:prstGeom prst="octagon">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1797685" y="838835"/>
            <a:ext cx="6619240" cy="5156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七、数据分析报告与应用</a:t>
            </a:r>
            <a:endParaRPr lang="zh-CN" altLang="en-US" sz="3200">
              <a:solidFill>
                <a:schemeClr val="accent1"/>
              </a:solidFill>
            </a:endParaRPr>
          </a:p>
        </p:txBody>
      </p:sp>
      <p:cxnSp>
        <p:nvCxnSpPr>
          <p:cNvPr id="8" name="直接连接符 8"/>
          <p:cNvCxnSpPr/>
          <p:nvPr>
            <p:custDataLst>
              <p:tags r:id="rId2"/>
            </p:custDataLst>
          </p:nvPr>
        </p:nvCxnSpPr>
        <p:spPr>
          <a:xfrm>
            <a:off x="1485775" y="2638663"/>
            <a:ext cx="3245022" cy="0"/>
          </a:xfrm>
          <a:prstGeom prst="line">
            <a:avLst/>
          </a:prstGeom>
          <a:ln w="6350">
            <a:solidFill>
              <a:schemeClr val="accent2">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1485775" y="4316055"/>
            <a:ext cx="3168005"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a:off x="7366889" y="1835515"/>
            <a:ext cx="3187888"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a:off x="7371709" y="3363484"/>
            <a:ext cx="3183068" cy="0"/>
          </a:xfrm>
          <a:prstGeom prst="line">
            <a:avLst/>
          </a:prstGeom>
          <a:ln w="6350">
            <a:solidFill>
              <a:schemeClr val="accent3">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446420" y="4989662"/>
            <a:ext cx="3108389"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7f5c1c7b-63f6-11f0-9455-1ee33f94edc2.jpg@base@tag=imgScale&amp;m=1&amp;w=396&amp;h=358&amp;q=957f5c1c7b-63f6-11f0-9455-1ee33f94edc2"/>
          <p:cNvPicPr/>
          <p:nvPr>
            <p:custDataLst>
              <p:tags r:id="rId7"/>
            </p:custDataLst>
          </p:nvPr>
        </p:nvPicPr>
        <p:blipFill rotWithShape="1">
          <a:blip r:embed="rId8"/>
          <a:srcRect l="13170" r="13170"/>
          <a:stretch>
            <a:fillRect/>
          </a:stretch>
        </p:blipFill>
        <p:spPr>
          <a:xfrm>
            <a:off x="6034134" y="145533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22" descr="/data/temp/7f5c1c5d-63f6-11f0-9455-1ee33f94edc2.jpg@base@tag=imgScale&amp;m=1&amp;w=396&amp;h=358&amp;q=957f5c1c5d-63f6-11f0-9455-1ee33f94edc2"/>
          <p:cNvPicPr/>
          <p:nvPr>
            <p:custDataLst>
              <p:tags r:id="rId9"/>
            </p:custDataLst>
          </p:nvPr>
        </p:nvPicPr>
        <p:blipFill rotWithShape="1">
          <a:blip r:embed="rId10"/>
          <a:srcRect l="26339"/>
          <a:stretch>
            <a:fillRect/>
          </a:stretch>
        </p:blipFill>
        <p:spPr>
          <a:xfrm>
            <a:off x="4724877" y="2211482"/>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2"/>
          </a:solidFill>
          <a:ln w="76200">
            <a:solidFill>
              <a:schemeClr val="accent2">
                <a:alpha val="65000"/>
              </a:schemeClr>
            </a:solidFill>
          </a:ln>
        </p:spPr>
      </p:pic>
      <p:pic>
        <p:nvPicPr>
          <p:cNvPr id="25" name="图片 23" descr="/data/temp/7f5c1d89-63f6-11f0-9455-1ee33f94edc2.jpg@base@tag=imgScale&amp;m=1&amp;w=396&amp;h=358&amp;q=957f5c1d89-63f6-11f0-9455-1ee33f94edc2"/>
          <p:cNvPicPr/>
          <p:nvPr>
            <p:custDataLst>
              <p:tags r:id="rId11"/>
            </p:custDataLst>
          </p:nvPr>
        </p:nvPicPr>
        <p:blipFill rotWithShape="1">
          <a:blip r:embed="rId12"/>
          <a:srcRect t="4747" b="4747"/>
          <a:stretch>
            <a:fillRect/>
          </a:stretch>
        </p:blipFill>
        <p:spPr>
          <a:xfrm>
            <a:off x="6034134" y="2967634"/>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3"/>
          </a:solidFill>
          <a:ln w="76200">
            <a:solidFill>
              <a:schemeClr val="accent3">
                <a:alpha val="65000"/>
              </a:schemeClr>
            </a:solidFill>
          </a:ln>
        </p:spPr>
      </p:pic>
      <p:pic>
        <p:nvPicPr>
          <p:cNvPr id="33" name="图片 32" descr="/data/temp/7f5c1e24-63f6-11f0-9455-1ee33f94edc2.jpg@base@tag=imgScale&amp;m=1&amp;w=396&amp;h=358&amp;q=957f5c1e24-63f6-11f0-9455-1ee33f94edc2"/>
          <p:cNvPicPr>
            <a:picLocks noChangeAspect="1"/>
          </p:cNvPicPr>
          <p:nvPr>
            <p:custDataLst>
              <p:tags r:id="rId13"/>
            </p:custDataLst>
          </p:nvPr>
        </p:nvPicPr>
        <p:blipFill rotWithShape="1">
          <a:blip r:embed="rId14"/>
          <a:srcRect l="13101" r="13101"/>
          <a:stretch>
            <a:fillRect/>
          </a:stretch>
        </p:blipFill>
        <p:spPr>
          <a:xfrm>
            <a:off x="4725479" y="3723183"/>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34" name="图片 33" descr="/data/temp/7f5c1deb-63f6-11f0-9455-1ee33f94edc2.jpg@base@tag=imgScale&amp;m=1&amp;w=396&amp;h=358&amp;q=957f5c1deb-63f6-11f0-9455-1ee33f94edc2"/>
          <p:cNvPicPr>
            <a:picLocks noChangeAspect="1"/>
          </p:cNvPicPr>
          <p:nvPr>
            <p:custDataLst>
              <p:tags r:id="rId15"/>
            </p:custDataLst>
          </p:nvPr>
        </p:nvPicPr>
        <p:blipFill rotWithShape="1">
          <a:blip r:embed="rId16"/>
          <a:srcRect r="4223"/>
          <a:stretch>
            <a:fillRect/>
          </a:stretch>
        </p:blipFill>
        <p:spPr>
          <a:xfrm>
            <a:off x="6033531" y="447813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5"/>
          </a:solidFill>
          <a:ln w="76200">
            <a:solidFill>
              <a:schemeClr val="accent5">
                <a:alpha val="65000"/>
              </a:schemeClr>
            </a:solidFill>
          </a:ln>
        </p:spPr>
      </p:pic>
      <p:sp>
        <p:nvSpPr>
          <p:cNvPr id="26" name="矩形 19"/>
          <p:cNvSpPr/>
          <p:nvPr>
            <p:custDataLst>
              <p:tags r:id="rId17"/>
            </p:custDataLst>
          </p:nvPr>
        </p:nvSpPr>
        <p:spPr>
          <a:xfrm>
            <a:off x="1493608" y="221630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dirty="0">
                <a:solidFill>
                  <a:schemeClr val="accent2"/>
                </a:solidFill>
                <a:latin typeface="+mn-ea"/>
                <a:cs typeface="+mn-ea"/>
                <a:sym typeface="+mn-ea"/>
              </a:rPr>
              <a:t>报告的组织框架</a:t>
            </a:r>
            <a:endParaRPr lang="zh-CN" altLang="en-US" b="1" dirty="0">
              <a:solidFill>
                <a:schemeClr val="accent2"/>
              </a:solidFill>
              <a:latin typeface="+mn-ea"/>
              <a:cs typeface="+mn-ea"/>
              <a:sym typeface="+mn-ea"/>
            </a:endParaRPr>
          </a:p>
        </p:txBody>
      </p:sp>
      <p:sp>
        <p:nvSpPr>
          <p:cNvPr id="27" name="矩形 1"/>
          <p:cNvSpPr/>
          <p:nvPr>
            <p:custDataLst>
              <p:tags r:id="rId18"/>
            </p:custDataLst>
          </p:nvPr>
        </p:nvSpPr>
        <p:spPr>
          <a:xfrm>
            <a:off x="935990" y="2680335"/>
            <a:ext cx="3411220"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高质量的数据分析报告应具备清晰的组织框架，使内容层次分明，便于读者理解和跟踪。</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1493608" y="389309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a:solidFill>
                  <a:schemeClr val="accent4"/>
                </a:solidFill>
                <a:latin typeface="+mn-ea"/>
                <a:cs typeface="+mn-ea"/>
                <a:sym typeface="+mn-ea"/>
              </a:rPr>
              <a:t>数据图形化的直观展示</a:t>
            </a:r>
            <a:endParaRPr lang="zh-CN" altLang="en-US" b="1">
              <a:solidFill>
                <a:schemeClr val="accent4"/>
              </a:solidFill>
              <a:latin typeface="+mn-ea"/>
              <a:cs typeface="+mn-ea"/>
              <a:sym typeface="+mn-ea"/>
            </a:endParaRPr>
          </a:p>
        </p:txBody>
      </p:sp>
      <p:sp>
        <p:nvSpPr>
          <p:cNvPr id="30" name="矩形 2"/>
          <p:cNvSpPr/>
          <p:nvPr>
            <p:custDataLst>
              <p:tags r:id="rId20"/>
            </p:custDataLst>
          </p:nvPr>
        </p:nvSpPr>
        <p:spPr>
          <a:xfrm>
            <a:off x="935355" y="4349750"/>
            <a:ext cx="3599180" cy="110680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数据图形化能够直观展示分析结果，四国</a:t>
            </a:r>
            <a:r>
              <a:rPr lang="en-US" altLang="zh-CN" sz="1600" dirty="0">
                <a:ln>
                  <a:noFill/>
                  <a:prstDash val="sysDot"/>
                </a:ln>
                <a:solidFill>
                  <a:schemeClr val="tx1">
                    <a:lumMod val="85000"/>
                    <a:lumOff val="15000"/>
                  </a:schemeClr>
                </a:solidFill>
                <a:latin typeface="+mn-ea"/>
                <a:cs typeface="+mn-ea"/>
              </a:rPr>
              <a:t>GDP</a:t>
            </a:r>
            <a:r>
              <a:rPr lang="zh-CN" altLang="en-US" sz="1600" dirty="0">
                <a:ln>
                  <a:noFill/>
                  <a:prstDash val="sysDot"/>
                </a:ln>
                <a:solidFill>
                  <a:schemeClr val="tx1">
                    <a:lumMod val="85000"/>
                    <a:lumOff val="15000"/>
                  </a:schemeClr>
                </a:solidFill>
                <a:latin typeface="+mn-ea"/>
                <a:cs typeface="+mn-ea"/>
              </a:rPr>
              <a:t>发展研究报告，清晰展示了中国</a:t>
            </a:r>
            <a:r>
              <a:rPr lang="en-US" altLang="zh-CN" sz="1600" dirty="0">
                <a:ln>
                  <a:noFill/>
                  <a:prstDash val="sysDot"/>
                </a:ln>
                <a:solidFill>
                  <a:schemeClr val="tx1">
                    <a:lumMod val="85000"/>
                    <a:lumOff val="15000"/>
                  </a:schemeClr>
                </a:solidFill>
                <a:latin typeface="+mn-ea"/>
                <a:cs typeface="+mn-ea"/>
              </a:rPr>
              <a:t>GDP</a:t>
            </a:r>
            <a:r>
              <a:rPr lang="zh-CN" altLang="en-US" sz="1600" dirty="0">
                <a:ln>
                  <a:noFill/>
                  <a:prstDash val="sysDot"/>
                </a:ln>
                <a:solidFill>
                  <a:schemeClr val="tx1">
                    <a:lumMod val="85000"/>
                    <a:lumOff val="15000"/>
                  </a:schemeClr>
                </a:solidFill>
                <a:latin typeface="+mn-ea"/>
                <a:cs typeface="+mn-ea"/>
              </a:rPr>
              <a:t>的快速增长和日本经济的停滞。</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8002905" y="1412240"/>
            <a:ext cx="278511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l">
              <a:spcBef>
                <a:spcPct val="0"/>
              </a:spcBef>
              <a:spcAft>
                <a:spcPct val="0"/>
              </a:spcAft>
            </a:pPr>
            <a:r>
              <a:rPr lang="zh-CN" altLang="en-US" b="1">
                <a:solidFill>
                  <a:schemeClr val="accent1"/>
                </a:solidFill>
                <a:latin typeface="+mn-ea"/>
                <a:cs typeface="+mn-ea"/>
                <a:sym typeface="+mn-ea"/>
              </a:rPr>
              <a:t>数据分析报告的定义与作用</a:t>
            </a:r>
            <a:endParaRPr lang="zh-CN" altLang="en-US" b="1">
              <a:solidFill>
                <a:schemeClr val="accent1"/>
              </a:solidFill>
              <a:latin typeface="+mn-ea"/>
              <a:cs typeface="+mn-ea"/>
              <a:sym typeface="+mn-ea"/>
            </a:endParaRPr>
          </a:p>
        </p:txBody>
      </p:sp>
      <p:sp>
        <p:nvSpPr>
          <p:cNvPr id="32" name="矩形 4"/>
          <p:cNvSpPr/>
          <p:nvPr>
            <p:custDataLst>
              <p:tags r:id="rId22"/>
            </p:custDataLst>
          </p:nvPr>
        </p:nvSpPr>
        <p:spPr>
          <a:xfrm>
            <a:off x="8002905" y="1869440"/>
            <a:ext cx="3168650"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数据分析报告是基于数据分析的成果，提供明确结论和建议的文档，对决策具有重要指导意义。</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8002905" y="2945130"/>
            <a:ext cx="278511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l">
              <a:spcBef>
                <a:spcPct val="0"/>
              </a:spcBef>
              <a:spcAft>
                <a:spcPct val="0"/>
              </a:spcAft>
            </a:pPr>
            <a:r>
              <a:rPr lang="zh-CN" altLang="en-US" b="1">
                <a:solidFill>
                  <a:schemeClr val="accent3"/>
                </a:solidFill>
                <a:latin typeface="+mn-ea"/>
                <a:cs typeface="+mn-ea"/>
                <a:sym typeface="+mn-ea"/>
              </a:rPr>
              <a:t>图文并茂的报告优势</a:t>
            </a:r>
            <a:endParaRPr lang="zh-CN" altLang="en-US" b="1">
              <a:solidFill>
                <a:schemeClr val="accent3"/>
              </a:solidFill>
              <a:latin typeface="+mn-ea"/>
              <a:cs typeface="+mn-ea"/>
              <a:sym typeface="+mn-ea"/>
            </a:endParaRPr>
          </a:p>
        </p:txBody>
      </p:sp>
      <p:sp>
        <p:nvSpPr>
          <p:cNvPr id="36" name="矩形 5"/>
          <p:cNvSpPr/>
          <p:nvPr>
            <p:custDataLst>
              <p:tags r:id="rId24"/>
            </p:custDataLst>
          </p:nvPr>
        </p:nvSpPr>
        <p:spPr>
          <a:xfrm>
            <a:off x="8002905" y="3408680"/>
            <a:ext cx="2785110" cy="1106805"/>
          </a:xfrm>
          <a:prstGeom prst="rect">
            <a:avLst/>
          </a:prstGeom>
          <a:ln>
            <a:noFill/>
            <a:prstDash val="sysDash"/>
          </a:ln>
        </p:spPr>
        <p:txBody>
          <a:bodyPr vert="horz" wrap="square" lIns="0" tIns="0" rIns="0" bIns="0" rtlCol="0" anchor="t" anchorCtr="0">
            <a:noAutofit/>
          </a:bodyPr>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图文并茂的报告能增强信息的传达效果，让读者更直观地理解数据和分析结论。</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8003540" y="4566920"/>
            <a:ext cx="278511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l">
              <a:spcBef>
                <a:spcPct val="0"/>
              </a:spcBef>
              <a:spcAft>
                <a:spcPct val="0"/>
              </a:spcAft>
            </a:pPr>
            <a:r>
              <a:rPr lang="zh-CN" altLang="en-US" b="1">
                <a:solidFill>
                  <a:schemeClr val="accent5"/>
                </a:solidFill>
                <a:latin typeface="+mn-ea"/>
                <a:cs typeface="+mn-ea"/>
                <a:sym typeface="+mn-ea"/>
              </a:rPr>
              <a:t>结论与建议的提出</a:t>
            </a:r>
            <a:endParaRPr lang="zh-CN" altLang="en-US" b="1">
              <a:solidFill>
                <a:schemeClr val="accent5"/>
              </a:solidFill>
              <a:latin typeface="+mn-ea"/>
              <a:cs typeface="+mn-ea"/>
              <a:sym typeface="+mn-ea"/>
            </a:endParaRPr>
          </a:p>
        </p:txBody>
      </p:sp>
      <p:sp>
        <p:nvSpPr>
          <p:cNvPr id="38" name="矩形 17"/>
          <p:cNvSpPr/>
          <p:nvPr>
            <p:custDataLst>
              <p:tags r:id="rId26"/>
            </p:custDataLst>
          </p:nvPr>
        </p:nvSpPr>
        <p:spPr>
          <a:xfrm>
            <a:off x="8002905" y="5023485"/>
            <a:ext cx="2785110"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数据分析报告应明确给出结论，并基于数据提出合理建议或解决方案，以指导决策或行动。</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72135" y="2376918"/>
            <a:ext cx="5134011" cy="739561"/>
            <a:chOff x="2451527" y="1475904"/>
            <a:chExt cx="5134011" cy="739561"/>
          </a:xfrm>
        </p:grpSpPr>
        <p:sp>
          <p:nvSpPr>
            <p:cNvPr id="4" name="椭圆 3"/>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38" y="1475904"/>
              <a:ext cx="4320000" cy="739561"/>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数据分析的认知</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872135" y="3267272"/>
            <a:ext cx="5219065" cy="739775"/>
            <a:chOff x="2451527" y="2452796"/>
            <a:chExt cx="5219065" cy="739775"/>
          </a:xfrm>
        </p:grpSpPr>
        <p:sp>
          <p:nvSpPr>
            <p:cNvPr id="11" name="文本框 10"/>
            <p:cNvSpPr txBox="1"/>
            <p:nvPr/>
          </p:nvSpPr>
          <p:spPr>
            <a:xfrm flipH="1">
              <a:off x="3265597" y="245279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数据分析流程</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71758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14195" y="528955"/>
            <a:ext cx="9493885" cy="5769610"/>
          </a:xfrm>
          <a:prstGeom prst="rect">
            <a:avLst/>
          </a:prstGeom>
          <a:noFill/>
        </p:spPr>
        <p:txBody>
          <a:bodyPr wrap="square" rtlCol="0" anchor="t">
            <a:spAutoFit/>
          </a:bodyPr>
          <a:lstStyle/>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3"/>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知识目标</a:t>
            </a:r>
            <a:endParaRPr kumimoji="0" lang="zh-CN" altLang="en-US" b="0" i="0" u="none" strike="noStrike" kern="1200" cap="none" spc="0" normalizeH="0" baseline="0" noProof="0" dirty="0">
              <a:ln>
                <a:noFill/>
              </a:ln>
              <a:solidFill>
                <a:schemeClr val="accent3"/>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了解数据的定义与分类。</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掌握数据分析的方法。</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熟悉数据分析流程。</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3"/>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能力目标</a:t>
            </a:r>
            <a:endParaRPr kumimoji="0" lang="zh-CN" altLang="en-US" b="0" i="0" u="none" strike="noStrike" kern="1200" cap="none" spc="0" normalizeH="0" baseline="0" noProof="0" dirty="0">
              <a:ln>
                <a:noFill/>
              </a:ln>
              <a:solidFill>
                <a:schemeClr val="accent3"/>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能进行基本的操作和数据处理。</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能够识别数据中的关键信息和潜在规律，为后续的深入分析打下基础。</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能够将所学理论知识运用于实际的数据分析项目中。</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能够根据实际需求和项目特点，合理规划数据分析的流程。</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3"/>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素养目标</a:t>
            </a:r>
            <a:endParaRPr kumimoji="0" lang="zh-CN" altLang="en-US" b="0" i="0" u="none" strike="noStrike" kern="1200" cap="none" spc="0" normalizeH="0" baseline="0" noProof="0" dirty="0">
              <a:ln>
                <a:noFill/>
              </a:ln>
              <a:solidFill>
                <a:schemeClr val="accent3"/>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让学生认识到在数据处理和传递过程中应遵守的伦理规范和法律法规，承担起相应的社会责任。</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在数据处理和分析过程中，学生需要遵循客观、公正、真实的原则，不得篡改或捏造数据，树立正确的价值观和道德观，培养诚实守信、尊重事实的良好品质。</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rPr>
              <a:t>让学生认识到数据在国家治理、经济发展、科技创新等方面的重要作用，强化学生的国家意识和民族自豪感，激发他们为国家和民族的发展贡献力量的热情。</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panose="02010600030101010101" pitchFamily="2" charset="-122"/>
              <a:ea typeface="宋体" panose="02010600030101010101" pitchFamily="2" charset="-122"/>
              <a:cs typeface="宋体" panose="02010600030101010101" pitchFamily="2" charset="-122"/>
              <a:sym typeface="思源宋体 CN" panose="02020400000000000000" pitchFamily="18" charset="-122"/>
            </a:endParaRPr>
          </a:p>
        </p:txBody>
      </p:sp>
      <p:pic>
        <p:nvPicPr>
          <p:cNvPr id="2" name="图片 1" descr="不断增长的统计、图形和图表的虚拟全息图。业务战略发展和增长计划。对汇率增长的投资。"/>
          <p:cNvPicPr>
            <a:picLocks noChangeAspect="1"/>
          </p:cNvPicPr>
          <p:nvPr/>
        </p:nvPicPr>
        <p:blipFill>
          <a:blip r:embed="rId1"/>
          <a:srcRect l="5107" r="7619"/>
          <a:stretch>
            <a:fillRect/>
          </a:stretch>
        </p:blipFill>
        <p:spPr>
          <a:xfrm>
            <a:off x="8415655" y="645795"/>
            <a:ext cx="3086735" cy="2128520"/>
          </a:xfrm>
          <a:prstGeom prst="ellipse">
            <a:avLst/>
          </a:prstGeom>
        </p:spPr>
      </p:pic>
      <p:sp>
        <p:nvSpPr>
          <p:cNvPr id="4" name="文本框 3"/>
          <p:cNvSpPr txBox="1"/>
          <p:nvPr/>
        </p:nvSpPr>
        <p:spPr>
          <a:xfrm>
            <a:off x="708025" y="2091055"/>
            <a:ext cx="966470" cy="2286000"/>
          </a:xfrm>
          <a:prstGeom prst="rect">
            <a:avLst/>
          </a:prstGeom>
          <a:noFill/>
        </p:spPr>
        <p:txBody>
          <a:bodyPr vert="eaVert" wrap="square" rtlCol="0">
            <a:noAutofit/>
          </a:bodyPr>
          <a:p>
            <a:pPr algn="dist"/>
            <a:r>
              <a:rPr lang="zh-CN" altLang="en-US" sz="6000">
                <a:solidFill>
                  <a:schemeClr val="accent3">
                    <a:lumMod val="75000"/>
                  </a:schemeClr>
                </a:solidFill>
                <a:latin typeface="BiaoZhunCuHei" panose="02000503000000000000" charset="-122"/>
                <a:ea typeface="BiaoZhunCuHei" panose="02000503000000000000" charset="-122"/>
              </a:rPr>
              <a:t>目标</a:t>
            </a:r>
            <a:endParaRPr lang="zh-CN" altLang="en-US" sz="6000">
              <a:solidFill>
                <a:schemeClr val="accent3">
                  <a:lumMod val="7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数据分析的认知</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 name="矩形 60"/>
          <p:cNvSpPr/>
          <p:nvPr>
            <p:custDataLst>
              <p:tags r:id="rId1"/>
            </p:custDataLst>
          </p:nvPr>
        </p:nvSpPr>
        <p:spPr>
          <a:xfrm>
            <a:off x="0" y="0"/>
            <a:ext cx="12192000" cy="30851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p:cNvSpPr/>
          <p:nvPr>
            <p:custDataLst>
              <p:tags r:id="rId2"/>
            </p:custDataLst>
          </p:nvPr>
        </p:nvSpPr>
        <p:spPr>
          <a:xfrm>
            <a:off x="9420981" y="392965"/>
            <a:ext cx="1282202" cy="1265764"/>
          </a:xfrm>
          <a:custGeom>
            <a:avLst/>
            <a:gdLst>
              <a:gd name="connsiteX0" fmla="*/ 1382820 w 1473826"/>
              <a:gd name="connsiteY0" fmla="*/ 0 h 1454932"/>
              <a:gd name="connsiteX1" fmla="*/ 1438304 w 1473826"/>
              <a:gd name="connsiteY1" fmla="*/ 162969 h 1454932"/>
              <a:gd name="connsiteX2" fmla="*/ 1256926 w 1473826"/>
              <a:gd name="connsiteY2" fmla="*/ 389062 h 1454932"/>
              <a:gd name="connsiteX3" fmla="*/ 1236488 w 1473826"/>
              <a:gd name="connsiteY3" fmla="*/ 425726 h 1454932"/>
              <a:gd name="connsiteX4" fmla="*/ 1174577 w 1473826"/>
              <a:gd name="connsiteY4" fmla="*/ 538664 h 1454932"/>
              <a:gd name="connsiteX5" fmla="*/ 1128797 w 1473826"/>
              <a:gd name="connsiteY5" fmla="*/ 615756 h 1454932"/>
              <a:gd name="connsiteX6" fmla="*/ 988733 w 1473826"/>
              <a:gd name="connsiteY6" fmla="*/ 688539 h 1454932"/>
              <a:gd name="connsiteX7" fmla="*/ 984809 w 1473826"/>
              <a:gd name="connsiteY7" fmla="*/ 689520 h 1454932"/>
              <a:gd name="connsiteX8" fmla="*/ 991513 w 1473826"/>
              <a:gd name="connsiteY8" fmla="*/ 699668 h 1454932"/>
              <a:gd name="connsiteX9" fmla="*/ 991948 w 1473826"/>
              <a:gd name="connsiteY9" fmla="*/ 823736 h 1454932"/>
              <a:gd name="connsiteX10" fmla="*/ 986880 w 1473826"/>
              <a:gd name="connsiteY10" fmla="*/ 830938 h 1454932"/>
              <a:gd name="connsiteX11" fmla="*/ 691165 w 1473826"/>
              <a:gd name="connsiteY11" fmla="*/ 1036627 h 1454932"/>
              <a:gd name="connsiteX12" fmla="*/ 590340 w 1473826"/>
              <a:gd name="connsiteY12" fmla="*/ 1036627 h 1454932"/>
              <a:gd name="connsiteX13" fmla="*/ 324982 w 1473826"/>
              <a:gd name="connsiteY13" fmla="*/ 1072636 h 1454932"/>
              <a:gd name="connsiteX14" fmla="*/ 218761 w 1473826"/>
              <a:gd name="connsiteY14" fmla="*/ 1291200 h 1454932"/>
              <a:gd name="connsiteX15" fmla="*/ 1211909 w 1473826"/>
              <a:gd name="connsiteY15" fmla="*/ 1291255 h 1454932"/>
              <a:gd name="connsiteX16" fmla="*/ 1293658 w 1473826"/>
              <a:gd name="connsiteY16" fmla="*/ 1373094 h 1454932"/>
              <a:gd name="connsiteX17" fmla="*/ 1293658 w 1473826"/>
              <a:gd name="connsiteY17" fmla="*/ 1427657 h 1454932"/>
              <a:gd name="connsiteX18" fmla="*/ 1266408 w 1473826"/>
              <a:gd name="connsiteY18" fmla="*/ 1454933 h 1454932"/>
              <a:gd name="connsiteX19" fmla="*/ 27250 w 1473826"/>
              <a:gd name="connsiteY19" fmla="*/ 1454933 h 1454932"/>
              <a:gd name="connsiteX20" fmla="*/ 0 w 1473826"/>
              <a:gd name="connsiteY20" fmla="*/ 1427657 h 1454932"/>
              <a:gd name="connsiteX21" fmla="*/ 0 w 1473826"/>
              <a:gd name="connsiteY21" fmla="*/ 1373094 h 1454932"/>
              <a:gd name="connsiteX22" fmla="*/ 5504 w 1473826"/>
              <a:gd name="connsiteY22" fmla="*/ 1343468 h 1454932"/>
              <a:gd name="connsiteX23" fmla="*/ 9701 w 1473826"/>
              <a:gd name="connsiteY23" fmla="*/ 1327646 h 1454932"/>
              <a:gd name="connsiteX24" fmla="*/ 452510 w 1473826"/>
              <a:gd name="connsiteY24" fmla="*/ 482250 h 1454932"/>
              <a:gd name="connsiteX25" fmla="*/ 1382820 w 1473826"/>
              <a:gd name="connsiteY25" fmla="*/ 0 h 1454932"/>
              <a:gd name="connsiteX26" fmla="*/ 1153267 w 1473826"/>
              <a:gd name="connsiteY26" fmla="*/ 209563 h 1454932"/>
              <a:gd name="connsiteX27" fmla="*/ 1141386 w 1473826"/>
              <a:gd name="connsiteY27" fmla="*/ 212618 h 1454932"/>
              <a:gd name="connsiteX28" fmla="*/ 422372 w 1473826"/>
              <a:gd name="connsiteY28" fmla="*/ 842777 h 1454932"/>
              <a:gd name="connsiteX29" fmla="*/ 412727 w 1473826"/>
              <a:gd name="connsiteY29" fmla="*/ 859800 h 1454932"/>
              <a:gd name="connsiteX30" fmla="*/ 432836 w 1473826"/>
              <a:gd name="connsiteY30" fmla="*/ 858491 h 1454932"/>
              <a:gd name="connsiteX31" fmla="*/ 604510 w 1473826"/>
              <a:gd name="connsiteY31" fmla="*/ 854672 h 1454932"/>
              <a:gd name="connsiteX32" fmla="*/ 691165 w 1473826"/>
              <a:gd name="connsiteY32" fmla="*/ 854672 h 1454932"/>
              <a:gd name="connsiteX33" fmla="*/ 805560 w 1473826"/>
              <a:gd name="connsiteY33" fmla="*/ 767977 h 1454932"/>
              <a:gd name="connsiteX34" fmla="*/ 809102 w 1473826"/>
              <a:gd name="connsiteY34" fmla="*/ 763558 h 1454932"/>
              <a:gd name="connsiteX35" fmla="*/ 801745 w 1473826"/>
              <a:gd name="connsiteY35" fmla="*/ 755210 h 1454932"/>
              <a:gd name="connsiteX36" fmla="*/ 758145 w 1473826"/>
              <a:gd name="connsiteY36" fmla="*/ 710198 h 1454932"/>
              <a:gd name="connsiteX37" fmla="*/ 747300 w 1473826"/>
              <a:gd name="connsiteY37" fmla="*/ 699777 h 1454932"/>
              <a:gd name="connsiteX38" fmla="*/ 792317 w 1473826"/>
              <a:gd name="connsiteY38" fmla="*/ 544830 h 1454932"/>
              <a:gd name="connsiteX39" fmla="*/ 940229 w 1473826"/>
              <a:gd name="connsiteY39" fmla="*/ 512258 h 1454932"/>
              <a:gd name="connsiteX40" fmla="*/ 960666 w 1473826"/>
              <a:gd name="connsiteY40" fmla="*/ 506856 h 1454932"/>
              <a:gd name="connsiteX41" fmla="*/ 982793 w 1473826"/>
              <a:gd name="connsiteY41" fmla="*/ 500309 h 1454932"/>
              <a:gd name="connsiteX42" fmla="*/ 987262 w 1473826"/>
              <a:gd name="connsiteY42" fmla="*/ 498890 h 1454932"/>
              <a:gd name="connsiteX43" fmla="*/ 1002467 w 1473826"/>
              <a:gd name="connsiteY43" fmla="*/ 473466 h 1454932"/>
              <a:gd name="connsiteX44" fmla="*/ 1016637 w 1473826"/>
              <a:gd name="connsiteY44" fmla="*/ 448696 h 1454932"/>
              <a:gd name="connsiteX45" fmla="*/ 1027810 w 1473826"/>
              <a:gd name="connsiteY45" fmla="*/ 428836 h 1454932"/>
              <a:gd name="connsiteX46" fmla="*/ 1088576 w 1473826"/>
              <a:gd name="connsiteY46" fmla="*/ 317644 h 1454932"/>
              <a:gd name="connsiteX47" fmla="*/ 1153267 w 1473826"/>
              <a:gd name="connsiteY47" fmla="*/ 209508 h 145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473826" h="1454932">
                <a:moveTo>
                  <a:pt x="1382820" y="0"/>
                </a:moveTo>
                <a:cubicBezTo>
                  <a:pt x="1469473" y="0"/>
                  <a:pt x="1506921" y="109937"/>
                  <a:pt x="1438304" y="162969"/>
                </a:cubicBezTo>
                <a:cubicBezTo>
                  <a:pt x="1366634" y="218347"/>
                  <a:pt x="1319764" y="278361"/>
                  <a:pt x="1256926" y="389062"/>
                </a:cubicBezTo>
                <a:lnTo>
                  <a:pt x="1236488" y="425726"/>
                </a:lnTo>
                <a:lnTo>
                  <a:pt x="1174577" y="538664"/>
                </a:lnTo>
                <a:cubicBezTo>
                  <a:pt x="1158773" y="566489"/>
                  <a:pt x="1144058" y="591368"/>
                  <a:pt x="1128797" y="615756"/>
                </a:cubicBezTo>
                <a:cubicBezTo>
                  <a:pt x="1108033" y="648873"/>
                  <a:pt x="1073752" y="667205"/>
                  <a:pt x="988733" y="688539"/>
                </a:cubicBezTo>
                <a:lnTo>
                  <a:pt x="984809" y="689520"/>
                </a:lnTo>
                <a:lnTo>
                  <a:pt x="991513" y="699668"/>
                </a:lnTo>
                <a:cubicBezTo>
                  <a:pt x="1019689" y="744789"/>
                  <a:pt x="1020398" y="781344"/>
                  <a:pt x="991948" y="823736"/>
                </a:cubicBezTo>
                <a:lnTo>
                  <a:pt x="986880" y="830938"/>
                </a:lnTo>
                <a:cubicBezTo>
                  <a:pt x="887472" y="965973"/>
                  <a:pt x="799674" y="1036627"/>
                  <a:pt x="691165" y="1036627"/>
                </a:cubicBezTo>
                <a:lnTo>
                  <a:pt x="590340" y="1036627"/>
                </a:lnTo>
                <a:cubicBezTo>
                  <a:pt x="401554" y="1037717"/>
                  <a:pt x="343674" y="1047538"/>
                  <a:pt x="324982" y="1072636"/>
                </a:cubicBezTo>
                <a:cubicBezTo>
                  <a:pt x="299422" y="1107117"/>
                  <a:pt x="263288" y="1180881"/>
                  <a:pt x="218761" y="1291200"/>
                </a:cubicBezTo>
                <a:lnTo>
                  <a:pt x="1211909" y="1291255"/>
                </a:lnTo>
                <a:cubicBezTo>
                  <a:pt x="1257058" y="1291255"/>
                  <a:pt x="1293658" y="1327895"/>
                  <a:pt x="1293658" y="1373094"/>
                </a:cubicBezTo>
                <a:lnTo>
                  <a:pt x="1293658" y="1427657"/>
                </a:lnTo>
                <a:cubicBezTo>
                  <a:pt x="1293658" y="1442719"/>
                  <a:pt x="1281458" y="1454933"/>
                  <a:pt x="1266408" y="1454933"/>
                </a:cubicBezTo>
                <a:lnTo>
                  <a:pt x="27250" y="1454933"/>
                </a:lnTo>
                <a:cubicBezTo>
                  <a:pt x="12200" y="1454933"/>
                  <a:pt x="0" y="1442719"/>
                  <a:pt x="0" y="1427657"/>
                </a:cubicBezTo>
                <a:lnTo>
                  <a:pt x="0" y="1373094"/>
                </a:lnTo>
                <a:cubicBezTo>
                  <a:pt x="0" y="1362618"/>
                  <a:pt x="1962" y="1352634"/>
                  <a:pt x="5504" y="1343468"/>
                </a:cubicBezTo>
                <a:cubicBezTo>
                  <a:pt x="6431" y="1338285"/>
                  <a:pt x="7848" y="1333047"/>
                  <a:pt x="9701" y="1327646"/>
                </a:cubicBezTo>
                <a:cubicBezTo>
                  <a:pt x="123442" y="999199"/>
                  <a:pt x="265685" y="712271"/>
                  <a:pt x="452510" y="482250"/>
                </a:cubicBezTo>
                <a:cubicBezTo>
                  <a:pt x="702773" y="174099"/>
                  <a:pt x="1011460" y="0"/>
                  <a:pt x="1382820" y="0"/>
                </a:cubicBezTo>
                <a:close/>
                <a:moveTo>
                  <a:pt x="1153267" y="209563"/>
                </a:moveTo>
                <a:lnTo>
                  <a:pt x="1141386" y="212618"/>
                </a:lnTo>
                <a:cubicBezTo>
                  <a:pt x="847197" y="290474"/>
                  <a:pt x="611323" y="513240"/>
                  <a:pt x="422372" y="842777"/>
                </a:cubicBezTo>
                <a:lnTo>
                  <a:pt x="412727" y="859800"/>
                </a:lnTo>
                <a:lnTo>
                  <a:pt x="432836" y="858491"/>
                </a:lnTo>
                <a:cubicBezTo>
                  <a:pt x="490016" y="855644"/>
                  <a:pt x="547262" y="854371"/>
                  <a:pt x="604510" y="854672"/>
                </a:cubicBezTo>
                <a:lnTo>
                  <a:pt x="691165" y="854672"/>
                </a:lnTo>
                <a:cubicBezTo>
                  <a:pt x="717597" y="854672"/>
                  <a:pt x="755584" y="827992"/>
                  <a:pt x="805560" y="767977"/>
                </a:cubicBezTo>
                <a:lnTo>
                  <a:pt x="809102" y="763558"/>
                </a:lnTo>
                <a:lnTo>
                  <a:pt x="801745" y="755210"/>
                </a:lnTo>
                <a:cubicBezTo>
                  <a:pt x="787695" y="739744"/>
                  <a:pt x="773154" y="724732"/>
                  <a:pt x="758145" y="710198"/>
                </a:cubicBezTo>
                <a:lnTo>
                  <a:pt x="747300" y="699777"/>
                </a:lnTo>
                <a:cubicBezTo>
                  <a:pt x="694162" y="648928"/>
                  <a:pt x="720214" y="559233"/>
                  <a:pt x="792317" y="544830"/>
                </a:cubicBezTo>
                <a:cubicBezTo>
                  <a:pt x="841882" y="535200"/>
                  <a:pt x="891201" y="524340"/>
                  <a:pt x="940229" y="512258"/>
                </a:cubicBezTo>
                <a:lnTo>
                  <a:pt x="960666" y="506856"/>
                </a:lnTo>
                <a:cubicBezTo>
                  <a:pt x="969222" y="504509"/>
                  <a:pt x="976634" y="502327"/>
                  <a:pt x="982793" y="500309"/>
                </a:cubicBezTo>
                <a:lnTo>
                  <a:pt x="987262" y="498890"/>
                </a:lnTo>
                <a:lnTo>
                  <a:pt x="1002467" y="473466"/>
                </a:lnTo>
                <a:lnTo>
                  <a:pt x="1016637" y="448696"/>
                </a:lnTo>
                <a:lnTo>
                  <a:pt x="1027810" y="428836"/>
                </a:lnTo>
                <a:lnTo>
                  <a:pt x="1088576" y="317644"/>
                </a:lnTo>
                <a:cubicBezTo>
                  <a:pt x="1108831" y="280830"/>
                  <a:pt x="1130408" y="244760"/>
                  <a:pt x="1153267" y="209508"/>
                </a:cubicBezTo>
                <a:close/>
              </a:path>
            </a:pathLst>
          </a:custGeom>
          <a:gradFill>
            <a:gsLst>
              <a:gs pos="0">
                <a:schemeClr val="accent1">
                  <a:lumMod val="0"/>
                  <a:lumOff val="100000"/>
                  <a:alpha val="33000"/>
                </a:schemeClr>
              </a:gs>
              <a:gs pos="100000">
                <a:schemeClr val="bg1">
                  <a:alpha val="0"/>
                </a:schemeClr>
              </a:gs>
            </a:gsLst>
            <a:lin ang="5400000" scaled="1"/>
          </a:gradFill>
          <a:ln w="1436" cap="flat">
            <a:noFill/>
            <a:prstDash val="solid"/>
            <a:miter/>
          </a:ln>
        </p:spPr>
        <p:txBody>
          <a:bodyPr rtlCol="0" anchor="ctr"/>
          <a:lstStyle/>
          <a:p>
            <a:endParaRPr lang="zh-CN" altLang="en-US"/>
          </a:p>
        </p:txBody>
      </p:sp>
      <p:sp>
        <p:nvSpPr>
          <p:cNvPr id="6" name="标题 5"/>
          <p:cNvSpPr>
            <a:spLocks noGrp="1"/>
          </p:cNvSpPr>
          <p:nvPr>
            <p:ph type="title"/>
            <p:custDataLst>
              <p:tags r:id="rId3"/>
            </p:custDataLst>
          </p:nvPr>
        </p:nvSpPr>
        <p:spPr>
          <a:xfrm>
            <a:off x="614045" y="848360"/>
            <a:ext cx="10800080" cy="1130935"/>
          </a:xfrm>
        </p:spPr>
        <p:txBody>
          <a:bodyPr lIns="0" tIns="0" rIns="0" bIns="0" anchor="b" anchorCtr="0"/>
          <a:lstStyle/>
          <a:p>
            <a:pPr marL="0" indent="0" fontAlgn="auto">
              <a:lnSpc>
                <a:spcPct val="130000"/>
              </a:lnSpc>
            </a:pPr>
            <a:r>
              <a:rPr lang="zh-CN" altLang="en-US" sz="3200" dirty="0">
                <a:solidFill>
                  <a:schemeClr val="lt1"/>
                </a:solidFill>
              </a:rPr>
              <a:t>一、数据的定义与分类</a:t>
            </a:r>
            <a:br>
              <a:rPr lang="zh-CN" altLang="en-US" sz="3200" dirty="0">
                <a:solidFill>
                  <a:schemeClr val="lt1"/>
                </a:solidFill>
              </a:rPr>
            </a:br>
            <a:r>
              <a:rPr lang="zh-CN" altLang="en-US" sz="2800" dirty="0">
                <a:solidFill>
                  <a:schemeClr val="lt1"/>
                </a:solidFill>
              </a:rPr>
              <a:t>（一）数据的定义</a:t>
            </a:r>
            <a:endParaRPr lang="zh-CN" altLang="en-US" sz="2800" dirty="0">
              <a:solidFill>
                <a:schemeClr val="lt1"/>
              </a:solidFill>
            </a:endParaRPr>
          </a:p>
        </p:txBody>
      </p:sp>
      <p:sp>
        <p:nvSpPr>
          <p:cNvPr id="25" name="矩形: 圆角 24"/>
          <p:cNvSpPr/>
          <p:nvPr>
            <p:custDataLst>
              <p:tags r:id="rId4"/>
            </p:custDataLst>
          </p:nvPr>
        </p:nvSpPr>
        <p:spPr>
          <a:xfrm>
            <a:off x="652145" y="1979295"/>
            <a:ext cx="3495040" cy="2147570"/>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矩形 1"/>
          <p:cNvSpPr/>
          <p:nvPr>
            <p:custDataLst>
              <p:tags r:id="rId5"/>
            </p:custDataLst>
          </p:nvPr>
        </p:nvSpPr>
        <p:spPr>
          <a:xfrm>
            <a:off x="743585" y="2510790"/>
            <a:ext cx="3307080" cy="1126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数据是描述事物的符号记录，是构成信息和知识的原材料，其重要性在于它不仅是社会生产的“副产物”，更是可以被多次加工利用的生产资料。</a:t>
            </a:r>
            <a:endParaRPr lang="zh-CN" altLang="en-US" sz="1600">
              <a:ln>
                <a:noFill/>
                <a:prstDash val="sysDot"/>
              </a:ln>
              <a:solidFill>
                <a:srgbClr val="212121"/>
              </a:solidFill>
              <a:latin typeface="+mn-ea"/>
              <a:cs typeface="+mn-ea"/>
            </a:endParaRPr>
          </a:p>
        </p:txBody>
      </p:sp>
      <p:sp>
        <p:nvSpPr>
          <p:cNvPr id="3" name="矩形 2"/>
          <p:cNvSpPr/>
          <p:nvPr>
            <p:custDataLst>
              <p:tags r:id="rId6"/>
            </p:custDataLst>
          </p:nvPr>
        </p:nvSpPr>
        <p:spPr>
          <a:xfrm>
            <a:off x="942340" y="2167890"/>
            <a:ext cx="2423160" cy="34290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数据的定义与重要性</a:t>
            </a:r>
            <a:endParaRPr lang="zh-CN" altLang="en-US" sz="2000" b="1">
              <a:solidFill>
                <a:schemeClr val="accent1"/>
              </a:solidFill>
              <a:latin typeface="+mn-ea"/>
              <a:cs typeface="+mn-ea"/>
            </a:endParaRPr>
          </a:p>
        </p:txBody>
      </p:sp>
      <p:sp>
        <p:nvSpPr>
          <p:cNvPr id="4" name="矩形 3"/>
          <p:cNvSpPr/>
          <p:nvPr>
            <p:custDataLst>
              <p:tags r:id="rId7"/>
            </p:custDataLst>
          </p:nvPr>
        </p:nvSpPr>
        <p:spPr>
          <a:xfrm>
            <a:off x="3264014" y="2004621"/>
            <a:ext cx="724568" cy="588224"/>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01</a:t>
            </a:r>
            <a:endParaRPr lang="en-US" altLang="zh-CN" sz="3200" b="1">
              <a:solidFill>
                <a:schemeClr val="accent1"/>
              </a:solidFill>
              <a:latin typeface="+mn-ea"/>
              <a:cs typeface="+mn-ea"/>
            </a:endParaRPr>
          </a:p>
        </p:txBody>
      </p:sp>
      <p:sp>
        <p:nvSpPr>
          <p:cNvPr id="18" name="矩形: 圆角 17"/>
          <p:cNvSpPr/>
          <p:nvPr>
            <p:custDataLst>
              <p:tags r:id="rId8"/>
            </p:custDataLst>
          </p:nvPr>
        </p:nvSpPr>
        <p:spPr>
          <a:xfrm>
            <a:off x="4469130" y="1979295"/>
            <a:ext cx="3363595" cy="2147570"/>
          </a:xfrm>
          <a:prstGeom prst="roundRect">
            <a:avLst>
              <a:gd name="adj" fmla="val 5275"/>
            </a:avLst>
          </a:prstGeom>
          <a:solidFill>
            <a:srgbClr val="FFFFFF"/>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9"/>
            </p:custDataLst>
          </p:nvPr>
        </p:nvSpPr>
        <p:spPr>
          <a:xfrm>
            <a:off x="4516755" y="2519680"/>
            <a:ext cx="3307080" cy="1126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数据的形式多样，除了数字，还包括文字、图像、声音、影像等，这些数据类型在信息技术的推动下，正成为现代社会不可或缺的组成部分。</a:t>
            </a:r>
            <a:endParaRPr lang="zh-CN" altLang="en-US" sz="1600" dirty="0">
              <a:ln>
                <a:noFill/>
                <a:prstDash val="sysDot"/>
              </a:ln>
              <a:solidFill>
                <a:srgbClr val="212121"/>
              </a:solidFill>
              <a:latin typeface="+mn-ea"/>
              <a:cs typeface="+mn-ea"/>
            </a:endParaRPr>
          </a:p>
        </p:txBody>
      </p:sp>
      <p:sp>
        <p:nvSpPr>
          <p:cNvPr id="8" name="矩形 7"/>
          <p:cNvSpPr/>
          <p:nvPr>
            <p:custDataLst>
              <p:tags r:id="rId10"/>
            </p:custDataLst>
          </p:nvPr>
        </p:nvSpPr>
        <p:spPr>
          <a:xfrm>
            <a:off x="4663440" y="2004695"/>
            <a:ext cx="2394585" cy="58801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2"/>
                </a:solidFill>
                <a:latin typeface="+mn-ea"/>
                <a:cs typeface="+mn-ea"/>
              </a:rPr>
              <a:t>数据的多样性与形式</a:t>
            </a:r>
            <a:endParaRPr lang="zh-CN" altLang="en-US" sz="2000" b="1">
              <a:solidFill>
                <a:schemeClr val="accent2"/>
              </a:solidFill>
              <a:latin typeface="+mn-ea"/>
              <a:cs typeface="+mn-ea"/>
            </a:endParaRPr>
          </a:p>
        </p:txBody>
      </p:sp>
      <p:sp>
        <p:nvSpPr>
          <p:cNvPr id="9" name="矩形 8"/>
          <p:cNvSpPr/>
          <p:nvPr>
            <p:custDataLst>
              <p:tags r:id="rId11"/>
            </p:custDataLst>
          </p:nvPr>
        </p:nvSpPr>
        <p:spPr>
          <a:xfrm>
            <a:off x="6947535" y="2004695"/>
            <a:ext cx="724535" cy="471805"/>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2"/>
                </a:solidFill>
                <a:latin typeface="+mn-ea"/>
                <a:cs typeface="+mn-ea"/>
              </a:rPr>
              <a:t>02</a:t>
            </a:r>
            <a:endParaRPr lang="en-US" altLang="zh-CN" sz="3200" b="1">
              <a:solidFill>
                <a:schemeClr val="accent2"/>
              </a:solidFill>
              <a:latin typeface="+mn-ea"/>
              <a:cs typeface="+mn-ea"/>
            </a:endParaRPr>
          </a:p>
        </p:txBody>
      </p:sp>
      <p:sp>
        <p:nvSpPr>
          <p:cNvPr id="23" name="矩形: 圆角 22"/>
          <p:cNvSpPr/>
          <p:nvPr>
            <p:custDataLst>
              <p:tags r:id="rId12"/>
            </p:custDataLst>
          </p:nvPr>
        </p:nvSpPr>
        <p:spPr>
          <a:xfrm>
            <a:off x="8088630" y="1979295"/>
            <a:ext cx="3701415" cy="2147570"/>
          </a:xfrm>
          <a:prstGeom prst="roundRect">
            <a:avLst>
              <a:gd name="adj" fmla="val 5275"/>
            </a:avLst>
          </a:prstGeom>
          <a:solidFill>
            <a:srgbClr val="FFFFFF"/>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矩形 9"/>
          <p:cNvSpPr/>
          <p:nvPr>
            <p:custDataLst>
              <p:tags r:id="rId13"/>
            </p:custDataLst>
          </p:nvPr>
        </p:nvSpPr>
        <p:spPr>
          <a:xfrm>
            <a:off x="8193405" y="2594610"/>
            <a:ext cx="3520440" cy="1126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在日常生活中，数据被广泛应用于个性化推荐系统，如电商平台通过分析用户搜索行为数据，结合用户画像，提供个性化商品推荐，改善用户购物体验。</a:t>
            </a:r>
            <a:endParaRPr lang="zh-CN" altLang="en-US" sz="1600" dirty="0">
              <a:ln>
                <a:noFill/>
                <a:prstDash val="sysDot"/>
              </a:ln>
              <a:solidFill>
                <a:srgbClr val="212121"/>
              </a:solidFill>
              <a:latin typeface="+mn-ea"/>
              <a:cs typeface="+mn-ea"/>
            </a:endParaRPr>
          </a:p>
        </p:txBody>
      </p:sp>
      <p:sp>
        <p:nvSpPr>
          <p:cNvPr id="12" name="矩形 11"/>
          <p:cNvSpPr/>
          <p:nvPr>
            <p:custDataLst>
              <p:tags r:id="rId14"/>
            </p:custDataLst>
          </p:nvPr>
        </p:nvSpPr>
        <p:spPr>
          <a:xfrm>
            <a:off x="8399145" y="2099945"/>
            <a:ext cx="2305685" cy="58801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3"/>
                </a:solidFill>
                <a:latin typeface="+mn-ea"/>
                <a:cs typeface="+mn-ea"/>
              </a:rPr>
              <a:t>数据在实际生活中的应用实例</a:t>
            </a:r>
            <a:endParaRPr lang="zh-CN" altLang="en-US" sz="2000" b="1">
              <a:solidFill>
                <a:schemeClr val="accent3"/>
              </a:solidFill>
              <a:latin typeface="+mn-ea"/>
              <a:cs typeface="+mn-ea"/>
            </a:endParaRPr>
          </a:p>
        </p:txBody>
      </p:sp>
      <p:sp>
        <p:nvSpPr>
          <p:cNvPr id="14" name="矩形 13"/>
          <p:cNvSpPr/>
          <p:nvPr>
            <p:custDataLst>
              <p:tags r:id="rId15"/>
            </p:custDataLst>
          </p:nvPr>
        </p:nvSpPr>
        <p:spPr>
          <a:xfrm>
            <a:off x="10848535" y="2052246"/>
            <a:ext cx="724568" cy="588224"/>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3"/>
                </a:solidFill>
                <a:latin typeface="+mn-ea"/>
                <a:cs typeface="+mn-ea"/>
              </a:rPr>
              <a:t>03</a:t>
            </a:r>
            <a:endParaRPr lang="en-US" altLang="zh-CN" sz="3200" b="1">
              <a:solidFill>
                <a:schemeClr val="accent3"/>
              </a:solidFill>
              <a:latin typeface="+mn-ea"/>
              <a:cs typeface="+mn-ea"/>
            </a:endParaRPr>
          </a:p>
        </p:txBody>
      </p:sp>
      <p:sp>
        <p:nvSpPr>
          <p:cNvPr id="7" name="矩形: 圆角 39"/>
          <p:cNvSpPr/>
          <p:nvPr>
            <p:custDataLst>
              <p:tags r:id="rId16"/>
            </p:custDataLst>
          </p:nvPr>
        </p:nvSpPr>
        <p:spPr>
          <a:xfrm>
            <a:off x="736600" y="4257675"/>
            <a:ext cx="3305810" cy="2473960"/>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矩形 14"/>
          <p:cNvSpPr/>
          <p:nvPr>
            <p:custDataLst>
              <p:tags r:id="rId17"/>
            </p:custDataLst>
          </p:nvPr>
        </p:nvSpPr>
        <p:spPr>
          <a:xfrm>
            <a:off x="845185" y="4895215"/>
            <a:ext cx="3152775" cy="1126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数据通过分析转化为有价值的信息，进而形成结论或知识，最终帮助人们做出合理决策，这四者的关系可用</a:t>
            </a:r>
            <a:r>
              <a:rPr lang="en-US" altLang="zh-CN" sz="1600">
                <a:ln>
                  <a:noFill/>
                  <a:prstDash val="sysDot"/>
                </a:ln>
                <a:solidFill>
                  <a:srgbClr val="212121"/>
                </a:solidFill>
                <a:latin typeface="+mn-ea"/>
                <a:cs typeface="+mn-ea"/>
              </a:rPr>
              <a:t>DIKW</a:t>
            </a:r>
            <a:r>
              <a:rPr lang="zh-CN" altLang="en-US" sz="1600">
                <a:ln>
                  <a:noFill/>
                  <a:prstDash val="sysDot"/>
                </a:ln>
                <a:solidFill>
                  <a:srgbClr val="212121"/>
                </a:solidFill>
                <a:latin typeface="+mn-ea"/>
                <a:cs typeface="+mn-ea"/>
              </a:rPr>
              <a:t>金字塔结构表示，强调了数据到智慧的转化过程。</a:t>
            </a:r>
            <a:endParaRPr lang="zh-CN" altLang="en-US" sz="1600">
              <a:ln>
                <a:noFill/>
                <a:prstDash val="sysDot"/>
              </a:ln>
              <a:solidFill>
                <a:srgbClr val="212121"/>
              </a:solidFill>
              <a:latin typeface="+mn-ea"/>
              <a:cs typeface="+mn-ea"/>
            </a:endParaRPr>
          </a:p>
        </p:txBody>
      </p:sp>
      <p:sp>
        <p:nvSpPr>
          <p:cNvPr id="16" name="矩形 15"/>
          <p:cNvSpPr/>
          <p:nvPr>
            <p:custDataLst>
              <p:tags r:id="rId18"/>
            </p:custDataLst>
          </p:nvPr>
        </p:nvSpPr>
        <p:spPr>
          <a:xfrm>
            <a:off x="942975" y="4307205"/>
            <a:ext cx="2207895" cy="58801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4"/>
                </a:solidFill>
                <a:latin typeface="+mn-ea"/>
                <a:cs typeface="+mn-ea"/>
              </a:rPr>
              <a:t>数据、信息、知识与智慧的关系</a:t>
            </a:r>
            <a:endParaRPr lang="zh-CN" altLang="en-US" sz="2000" b="1">
              <a:solidFill>
                <a:schemeClr val="accent4"/>
              </a:solidFill>
              <a:latin typeface="+mn-ea"/>
              <a:cs typeface="+mn-ea"/>
            </a:endParaRPr>
          </a:p>
        </p:txBody>
      </p:sp>
      <p:sp>
        <p:nvSpPr>
          <p:cNvPr id="17" name="矩形 16"/>
          <p:cNvSpPr/>
          <p:nvPr>
            <p:custDataLst>
              <p:tags r:id="rId19"/>
            </p:custDataLst>
          </p:nvPr>
        </p:nvSpPr>
        <p:spPr>
          <a:xfrm>
            <a:off x="3112214" y="4307019"/>
            <a:ext cx="724568" cy="588224"/>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04</a:t>
            </a:r>
            <a:endParaRPr lang="en-US" altLang="zh-CN" sz="3200" b="1">
              <a:solidFill>
                <a:schemeClr val="accent4"/>
              </a:solidFill>
              <a:latin typeface="+mn-ea"/>
              <a:cs typeface="+mn-ea"/>
            </a:endParaRPr>
          </a:p>
        </p:txBody>
      </p:sp>
      <p:sp>
        <p:nvSpPr>
          <p:cNvPr id="11" name="矩形: 圆角 44"/>
          <p:cNvSpPr/>
          <p:nvPr>
            <p:custDataLst>
              <p:tags r:id="rId20"/>
            </p:custDataLst>
          </p:nvPr>
        </p:nvSpPr>
        <p:spPr>
          <a:xfrm>
            <a:off x="4461510" y="4257675"/>
            <a:ext cx="3305810" cy="2473960"/>
          </a:xfrm>
          <a:prstGeom prst="roundRect">
            <a:avLst>
              <a:gd name="adj" fmla="val 5275"/>
            </a:avLst>
          </a:prstGeom>
          <a:solidFill>
            <a:srgbClr val="FFFFFF"/>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1"/>
            </p:custDataLst>
          </p:nvPr>
        </p:nvSpPr>
        <p:spPr>
          <a:xfrm>
            <a:off x="4570095" y="4895215"/>
            <a:ext cx="3152775" cy="1126490"/>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en-US" sz="1600" dirty="0">
                <a:ln>
                  <a:noFill/>
                  <a:prstDash val="sysDot"/>
                </a:ln>
                <a:solidFill>
                  <a:srgbClr val="212121"/>
                </a:solidFill>
                <a:latin typeface="+mn-ea"/>
                <a:cs typeface="+mn-ea"/>
              </a:rPr>
              <a:t>DIKW</a:t>
            </a:r>
            <a:r>
              <a:rPr lang="zh-CN" altLang="en-US" sz="1600" dirty="0">
                <a:ln>
                  <a:noFill/>
                  <a:prstDash val="sysDot"/>
                </a:ln>
                <a:solidFill>
                  <a:srgbClr val="212121"/>
                </a:solidFill>
                <a:latin typeface="+mn-ea"/>
                <a:cs typeface="+mn-ea"/>
              </a:rPr>
              <a:t>金字塔模型是一个层次结构，它展示了数据、信息、知识和智慧之间的关系，从数据的收集、处理到最终形成智慧的决策支持，是一个逐步深化的过程。</a:t>
            </a:r>
            <a:endParaRPr lang="zh-CN" altLang="en-US" sz="1600" dirty="0">
              <a:ln>
                <a:noFill/>
                <a:prstDash val="sysDot"/>
              </a:ln>
              <a:solidFill>
                <a:srgbClr val="212121"/>
              </a:solidFill>
              <a:latin typeface="+mn-ea"/>
              <a:cs typeface="+mn-ea"/>
            </a:endParaRPr>
          </a:p>
        </p:txBody>
      </p:sp>
      <p:sp>
        <p:nvSpPr>
          <p:cNvPr id="26" name="矩形 25"/>
          <p:cNvSpPr/>
          <p:nvPr>
            <p:custDataLst>
              <p:tags r:id="rId22"/>
            </p:custDataLst>
          </p:nvPr>
        </p:nvSpPr>
        <p:spPr>
          <a:xfrm>
            <a:off x="4667708" y="4307019"/>
            <a:ext cx="1991553" cy="588224"/>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en-US" altLang="en-US" sz="2000" b="1" dirty="0">
                <a:solidFill>
                  <a:schemeClr val="accent5"/>
                </a:solidFill>
                <a:latin typeface="+mn-ea"/>
                <a:cs typeface="+mn-ea"/>
              </a:rPr>
              <a:t>DIKW</a:t>
            </a:r>
            <a:r>
              <a:rPr lang="zh-CN" altLang="en-US" sz="2000" b="1" dirty="0">
                <a:solidFill>
                  <a:schemeClr val="accent5"/>
                </a:solidFill>
                <a:latin typeface="+mn-ea"/>
                <a:cs typeface="+mn-ea"/>
              </a:rPr>
              <a:t>金字塔模型</a:t>
            </a:r>
            <a:endParaRPr lang="zh-CN" altLang="en-US" sz="2000" b="1" dirty="0">
              <a:solidFill>
                <a:schemeClr val="accent5"/>
              </a:solidFill>
              <a:latin typeface="+mn-ea"/>
              <a:cs typeface="+mn-ea"/>
            </a:endParaRPr>
          </a:p>
        </p:txBody>
      </p:sp>
      <p:sp>
        <p:nvSpPr>
          <p:cNvPr id="13" name="矩形 26"/>
          <p:cNvSpPr/>
          <p:nvPr>
            <p:custDataLst>
              <p:tags r:id="rId23"/>
            </p:custDataLst>
          </p:nvPr>
        </p:nvSpPr>
        <p:spPr>
          <a:xfrm>
            <a:off x="6837179" y="4307019"/>
            <a:ext cx="724569" cy="588224"/>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5"/>
                </a:solidFill>
                <a:latin typeface="+mn-ea"/>
                <a:cs typeface="+mn-ea"/>
              </a:rPr>
              <a:t>05</a:t>
            </a:r>
            <a:endParaRPr lang="en-US" altLang="zh-CN" sz="3200" b="1">
              <a:solidFill>
                <a:schemeClr val="accent5"/>
              </a:solidFill>
              <a:latin typeface="+mn-ea"/>
              <a:cs typeface="+mn-ea"/>
            </a:endParaRPr>
          </a:p>
        </p:txBody>
      </p:sp>
      <p:sp>
        <p:nvSpPr>
          <p:cNvPr id="19" name="矩形: 圆角 49"/>
          <p:cNvSpPr/>
          <p:nvPr>
            <p:custDataLst>
              <p:tags r:id="rId24"/>
            </p:custDataLst>
          </p:nvPr>
        </p:nvSpPr>
        <p:spPr>
          <a:xfrm>
            <a:off x="8176895" y="4257675"/>
            <a:ext cx="3655695" cy="2473960"/>
          </a:xfrm>
          <a:prstGeom prst="roundRect">
            <a:avLst>
              <a:gd name="adj" fmla="val 5275"/>
            </a:avLst>
          </a:pr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矩形 27"/>
          <p:cNvSpPr/>
          <p:nvPr>
            <p:custDataLst>
              <p:tags r:id="rId25"/>
            </p:custDataLst>
          </p:nvPr>
        </p:nvSpPr>
        <p:spPr>
          <a:xfrm>
            <a:off x="8194040" y="4895215"/>
            <a:ext cx="3494405" cy="1126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数据分析是连接数据与智慧的桥梁，通过挖掘数据中的价值，形成信息和知识，为特定场景下的决策提供支持，从而在现代社会的各个方面和领域中发挥着重要作用。</a:t>
            </a:r>
            <a:endParaRPr lang="zh-CN" altLang="en-US" sz="1600">
              <a:ln>
                <a:noFill/>
                <a:prstDash val="sysDot"/>
              </a:ln>
              <a:solidFill>
                <a:srgbClr val="212121"/>
              </a:solidFill>
              <a:latin typeface="+mn-ea"/>
              <a:cs typeface="+mn-ea"/>
            </a:endParaRPr>
          </a:p>
        </p:txBody>
      </p:sp>
      <p:sp>
        <p:nvSpPr>
          <p:cNvPr id="21" name="矩形 28"/>
          <p:cNvSpPr/>
          <p:nvPr>
            <p:custDataLst>
              <p:tags r:id="rId26"/>
            </p:custDataLst>
          </p:nvPr>
        </p:nvSpPr>
        <p:spPr>
          <a:xfrm>
            <a:off x="8383270" y="4307205"/>
            <a:ext cx="2523490" cy="58801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6"/>
                </a:solidFill>
                <a:latin typeface="+mn-ea"/>
                <a:cs typeface="+mn-ea"/>
              </a:rPr>
              <a:t>数据分析在决策中的作用</a:t>
            </a:r>
            <a:endParaRPr lang="zh-CN" altLang="en-US" sz="2000" b="1">
              <a:solidFill>
                <a:schemeClr val="accent6"/>
              </a:solidFill>
              <a:latin typeface="+mn-ea"/>
              <a:cs typeface="+mn-ea"/>
            </a:endParaRPr>
          </a:p>
        </p:txBody>
      </p:sp>
      <p:sp>
        <p:nvSpPr>
          <p:cNvPr id="24" name="矩形 29"/>
          <p:cNvSpPr/>
          <p:nvPr>
            <p:custDataLst>
              <p:tags r:id="rId27"/>
            </p:custDataLst>
          </p:nvPr>
        </p:nvSpPr>
        <p:spPr>
          <a:xfrm>
            <a:off x="10848570" y="4336229"/>
            <a:ext cx="724568" cy="588224"/>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6"/>
                </a:solidFill>
                <a:latin typeface="+mn-ea"/>
                <a:cs typeface="+mn-ea"/>
              </a:rPr>
              <a:t>06</a:t>
            </a:r>
            <a:endParaRPr lang="en-US" altLang="zh-CN" sz="3200" b="1">
              <a:solidFill>
                <a:schemeClr val="accent6"/>
              </a:solidFill>
              <a:latin typeface="+mn-ea"/>
              <a:cs typeface="+mn-ea"/>
            </a:endParaRPr>
          </a:p>
        </p:txBody>
      </p:sp>
      <p:sp>
        <p:nvSpPr>
          <p:cNvPr id="27" name="标题 21"/>
          <p:cNvSpPr>
            <a:spLocks noGrp="1"/>
          </p:cNvSpPr>
          <p:nvPr>
            <p:custDataLst>
              <p:tags r:id="rId28"/>
            </p:custDataLst>
          </p:nvPr>
        </p:nvSpPr>
        <p:spPr>
          <a:xfrm>
            <a:off x="614045" y="69850"/>
            <a:ext cx="5428615" cy="70548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30000"/>
              </a:lnSpc>
            </a:pPr>
            <a:r>
              <a:rPr lang="zh-CN" altLang="en-US" sz="3600">
                <a:solidFill>
                  <a:schemeClr val="bg1"/>
                </a:solidFill>
              </a:rPr>
              <a:t>任务实施</a:t>
            </a:r>
            <a:endParaRPr lang="zh-CN" altLang="en-US" sz="3200">
              <a:solidFill>
                <a:schemeClr val="bg1"/>
              </a:solidFill>
            </a:endParaRPr>
          </a:p>
        </p:txBody>
      </p:sp>
    </p:spTree>
    <p:custDataLst>
      <p:tags r:id="rId29"/>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822325"/>
            <a:ext cx="5523230" cy="50990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chemeClr val="accent1"/>
                </a:solidFill>
              </a:rPr>
              <a:t>（二）数据的测量尺度及类型</a:t>
            </a:r>
            <a:endParaRPr lang="zh-CN" altLang="en-US" sz="2800">
              <a:solidFill>
                <a:schemeClr val="accent1"/>
              </a:solidFill>
            </a:endParaRPr>
          </a:p>
        </p:txBody>
      </p:sp>
      <p:pic>
        <p:nvPicPr>
          <p:cNvPr id="10" name="图片 17" descr="/data/temp/764e5be5-63b0-11f0-99f2-c6204d79d460.jpg@base@tag=imgScale&amp;m=1&amp;w=662&amp;h=706&amp;q=95764e5be5-63b0-11f0-99f2-c6204d79d460"/>
          <p:cNvPicPr>
            <a:picLocks noChangeAspect="1"/>
          </p:cNvPicPr>
          <p:nvPr>
            <p:custDataLst>
              <p:tags r:id="rId2"/>
            </p:custDataLst>
          </p:nvPr>
        </p:nvPicPr>
        <p:blipFill rotWithShape="1">
          <a:blip r:embed="rId3"/>
          <a:srcRect l="16860" r="16457"/>
          <a:stretch>
            <a:fillRect/>
          </a:stretch>
        </p:blipFill>
        <p:spPr>
          <a:xfrm>
            <a:off x="1275080" y="1710055"/>
            <a:ext cx="1708785" cy="1821815"/>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
          <p:cNvSpPr/>
          <p:nvPr>
            <p:custDataLst>
              <p:tags r:id="rId4"/>
            </p:custDataLst>
          </p:nvPr>
        </p:nvSpPr>
        <p:spPr>
          <a:xfrm>
            <a:off x="1048709" y="4165089"/>
            <a:ext cx="2160245"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定类变量用于分类研究，如性别、婚姻状况，仅能进行计数和模式分析。</a:t>
            </a:r>
            <a:endParaRPr lang="zh-CN" altLang="en-US" sz="1600" kern="0" dirty="0">
              <a:solidFill>
                <a:schemeClr val="tx1">
                  <a:lumMod val="85000"/>
                  <a:lumOff val="15000"/>
                </a:schemeClr>
              </a:solidFill>
              <a:latin typeface="+mn-ea"/>
              <a:cs typeface="+mn-ea"/>
            </a:endParaRPr>
          </a:p>
        </p:txBody>
      </p:sp>
      <p:sp>
        <p:nvSpPr>
          <p:cNvPr id="13" name="矩形 2"/>
          <p:cNvSpPr/>
          <p:nvPr>
            <p:custDataLst>
              <p:tags r:id="rId5"/>
            </p:custDataLst>
          </p:nvPr>
        </p:nvSpPr>
        <p:spPr>
          <a:xfrm>
            <a:off x="1049344" y="3603120"/>
            <a:ext cx="2160245" cy="42100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定类变量特点</a:t>
            </a:r>
            <a:endParaRPr lang="zh-CN" altLang="en-US" sz="2000" b="1" kern="0">
              <a:solidFill>
                <a:schemeClr val="accent1"/>
              </a:solidFill>
              <a:latin typeface="+mn-ea"/>
              <a:cs typeface="+mn-ea"/>
            </a:endParaRPr>
          </a:p>
        </p:txBody>
      </p:sp>
      <p:pic>
        <p:nvPicPr>
          <p:cNvPr id="14" name="图片 18" descr="/data/temp/764e5cac-63b0-11f0-99f2-c6204d79d460.jpg@base@tag=imgScale&amp;m=1&amp;w=662&amp;h=706&amp;q=95764e5cac-63b0-11f0-99f2-c6204d79d460"/>
          <p:cNvPicPr>
            <a:picLocks noChangeAspect="1"/>
          </p:cNvPicPr>
          <p:nvPr>
            <p:custDataLst>
              <p:tags r:id="rId6"/>
            </p:custDataLst>
          </p:nvPr>
        </p:nvPicPr>
        <p:blipFill rotWithShape="1">
          <a:blip r:embed="rId7"/>
          <a:srcRect l="3105" r="3105"/>
          <a:stretch>
            <a:fillRect/>
          </a:stretch>
        </p:blipFill>
        <p:spPr>
          <a:xfrm>
            <a:off x="3918585" y="1710055"/>
            <a:ext cx="1708785" cy="1821815"/>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solidFill>
            <a:schemeClr val="accent2">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5" name="矩形 3"/>
          <p:cNvSpPr/>
          <p:nvPr>
            <p:custDataLst>
              <p:tags r:id="rId8"/>
            </p:custDataLst>
          </p:nvPr>
        </p:nvSpPr>
        <p:spPr>
          <a:xfrm>
            <a:off x="3692818" y="4165089"/>
            <a:ext cx="2160245"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定序变量表示排序或等级，如教育程度、质量等级，可排序比较，但无法精确运算。</a:t>
            </a:r>
            <a:endParaRPr lang="zh-CN" altLang="en-US" sz="1600" kern="0" dirty="0">
              <a:solidFill>
                <a:schemeClr val="tx1">
                  <a:lumMod val="85000"/>
                  <a:lumOff val="15000"/>
                </a:schemeClr>
              </a:solidFill>
              <a:latin typeface="+mn-ea"/>
              <a:cs typeface="+mn-ea"/>
            </a:endParaRPr>
          </a:p>
        </p:txBody>
      </p:sp>
      <p:sp>
        <p:nvSpPr>
          <p:cNvPr id="16" name="矩形 4"/>
          <p:cNvSpPr/>
          <p:nvPr>
            <p:custDataLst>
              <p:tags r:id="rId9"/>
            </p:custDataLst>
          </p:nvPr>
        </p:nvSpPr>
        <p:spPr>
          <a:xfrm>
            <a:off x="3693453" y="3603120"/>
            <a:ext cx="2160245" cy="421000"/>
          </a:xfrm>
          <a:prstGeom prst="rect">
            <a:avLst/>
          </a:prstGeom>
          <a:noFill/>
        </p:spPr>
        <p:txBody>
          <a:bodyPr wrap="square" lIns="0" tIns="0" rIns="0" bIns="0" rtlCol="0" anchor="b">
            <a:noAutofit/>
          </a:bodyPr>
          <a:p>
            <a:pPr algn="ctr">
              <a:spcBef>
                <a:spcPct val="0"/>
              </a:spcBef>
              <a:spcAft>
                <a:spcPct val="0"/>
              </a:spcAft>
            </a:pPr>
            <a:r>
              <a:rPr lang="zh-CN" altLang="en-US" sz="2000" b="1" kern="0" dirty="0">
                <a:solidFill>
                  <a:schemeClr val="accent2"/>
                </a:solidFill>
                <a:latin typeface="+mn-ea"/>
                <a:cs typeface="+mn-ea"/>
              </a:rPr>
              <a:t>定序变量特点</a:t>
            </a:r>
            <a:endParaRPr lang="zh-CN" altLang="en-US" sz="2000" b="1" kern="0" dirty="0">
              <a:solidFill>
                <a:schemeClr val="accent2"/>
              </a:solidFill>
              <a:latin typeface="+mn-ea"/>
              <a:cs typeface="+mn-ea"/>
            </a:endParaRPr>
          </a:p>
        </p:txBody>
      </p:sp>
      <p:pic>
        <p:nvPicPr>
          <p:cNvPr id="17" name="图片 19"/>
          <p:cNvPicPr>
            <a:picLocks noChangeAspect="1"/>
          </p:cNvPicPr>
          <p:nvPr>
            <p:custDataLst>
              <p:tags r:id="rId10"/>
            </p:custDataLst>
          </p:nvPr>
        </p:nvPicPr>
        <p:blipFill rotWithShape="1">
          <a:blip r:embed="rId11" cstate="print">
            <a:extLst>
              <a:ext uri="{28A0092B-C50C-407E-A947-70E740481C1C}">
                <a14:useLocalDpi xmlns:a14="http://schemas.microsoft.com/office/drawing/2010/main" val="0"/>
              </a:ext>
            </a:extLst>
          </a:blip>
          <a:srcRect l="19820" t="1934" r="19952" b="1934"/>
          <a:stretch>
            <a:fillRect/>
          </a:stretch>
        </p:blipFill>
        <p:spPr>
          <a:xfrm>
            <a:off x="6562725" y="1710055"/>
            <a:ext cx="1708785" cy="1821815"/>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solidFill>
            <a:schemeClr val="accent3">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5"/>
          <p:cNvSpPr/>
          <p:nvPr>
            <p:custDataLst>
              <p:tags r:id="rId12"/>
            </p:custDataLst>
          </p:nvPr>
        </p:nvSpPr>
        <p:spPr>
          <a:xfrm>
            <a:off x="6336928" y="4165089"/>
            <a:ext cx="2160245"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定距变量反映实际距离或间隔，如温度、日期，可进行加减运算，无绝对零点。</a:t>
            </a:r>
            <a:endParaRPr lang="zh-CN" altLang="en-US" sz="1600" kern="0">
              <a:solidFill>
                <a:schemeClr val="tx1">
                  <a:lumMod val="85000"/>
                  <a:lumOff val="15000"/>
                </a:schemeClr>
              </a:solidFill>
              <a:latin typeface="+mn-ea"/>
              <a:cs typeface="+mn-ea"/>
            </a:endParaRPr>
          </a:p>
        </p:txBody>
      </p:sp>
      <p:sp>
        <p:nvSpPr>
          <p:cNvPr id="22" name="矩形 6"/>
          <p:cNvSpPr/>
          <p:nvPr>
            <p:custDataLst>
              <p:tags r:id="rId13"/>
            </p:custDataLst>
          </p:nvPr>
        </p:nvSpPr>
        <p:spPr>
          <a:xfrm>
            <a:off x="6337563" y="3603120"/>
            <a:ext cx="2160245" cy="42100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3"/>
                </a:solidFill>
                <a:latin typeface="+mn-ea"/>
                <a:cs typeface="+mn-ea"/>
              </a:rPr>
              <a:t>定距变量特点</a:t>
            </a:r>
            <a:endParaRPr lang="zh-CN" altLang="en-US" sz="2000" b="1" kern="0">
              <a:solidFill>
                <a:schemeClr val="accent3"/>
              </a:solidFill>
              <a:latin typeface="+mn-ea"/>
              <a:cs typeface="+mn-ea"/>
            </a:endParaRPr>
          </a:p>
        </p:txBody>
      </p:sp>
      <p:pic>
        <p:nvPicPr>
          <p:cNvPr id="23" name="图片 32" descr="/data/temp/764e5dc6-63b0-11f0-99f2-c6204d79d460.jpg@base@tag=imgScale&amp;m=1&amp;w=662&amp;h=706&amp;q=95764e5dc6-63b0-11f0-99f2-c6204d79d460"/>
          <p:cNvPicPr>
            <a:picLocks noChangeAspect="1"/>
          </p:cNvPicPr>
          <p:nvPr>
            <p:custDataLst>
              <p:tags r:id="rId14"/>
            </p:custDataLst>
          </p:nvPr>
        </p:nvPicPr>
        <p:blipFill rotWithShape="1">
          <a:blip r:embed="rId15"/>
          <a:srcRect l="3100" r="3100"/>
          <a:stretch>
            <a:fillRect/>
          </a:stretch>
        </p:blipFill>
        <p:spPr>
          <a:xfrm>
            <a:off x="9213215" y="1710055"/>
            <a:ext cx="1708785" cy="1821815"/>
          </a:xfrm>
          <a:custGeom>
            <a:avLst/>
            <a:gdLst>
              <a:gd name="connsiteX0" fmla="*/ 1193060 w 2386123"/>
              <a:gd name="connsiteY0" fmla="*/ 1 h 2543816"/>
              <a:gd name="connsiteX1" fmla="*/ 1272583 w 2386123"/>
              <a:gd name="connsiteY1" fmla="*/ 19128 h 2543816"/>
              <a:gd name="connsiteX2" fmla="*/ 2287836 w 2386123"/>
              <a:gd name="connsiteY2" fmla="*/ 526755 h 2543816"/>
              <a:gd name="connsiteX3" fmla="*/ 2386123 w 2386123"/>
              <a:gd name="connsiteY3" fmla="*/ 685784 h 2543816"/>
              <a:gd name="connsiteX4" fmla="*/ 2386123 w 2386123"/>
              <a:gd name="connsiteY4" fmla="*/ 1858059 h 2543816"/>
              <a:gd name="connsiteX5" fmla="*/ 2287838 w 2386123"/>
              <a:gd name="connsiteY5" fmla="*/ 2017061 h 2543816"/>
              <a:gd name="connsiteX6" fmla="*/ 1272585 w 2386123"/>
              <a:gd name="connsiteY6" fmla="*/ 2524688 h 2543816"/>
              <a:gd name="connsiteX7" fmla="*/ 1113539 w 2386123"/>
              <a:gd name="connsiteY7" fmla="*/ 2524689 h 2543816"/>
              <a:gd name="connsiteX8" fmla="*/ 98286 w 2386123"/>
              <a:gd name="connsiteY8" fmla="*/ 2017062 h 2543816"/>
              <a:gd name="connsiteX9" fmla="*/ 0 w 2386123"/>
              <a:gd name="connsiteY9" fmla="*/ 1858034 h 2543816"/>
              <a:gd name="connsiteX10" fmla="*/ 0 w 2386123"/>
              <a:gd name="connsiteY10" fmla="*/ 685758 h 2543816"/>
              <a:gd name="connsiteX11" fmla="*/ 98285 w 2386123"/>
              <a:gd name="connsiteY11" fmla="*/ 526756 h 2543816"/>
              <a:gd name="connsiteX12" fmla="*/ 1113537 w 2386123"/>
              <a:gd name="connsiteY12" fmla="*/ 19129 h 2543816"/>
              <a:gd name="connsiteX13" fmla="*/ 1193060 w 2386123"/>
              <a:gd name="connsiteY13"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86123" h="2543816">
                <a:moveTo>
                  <a:pt x="1193060" y="1"/>
                </a:moveTo>
                <a:cubicBezTo>
                  <a:pt x="1220070" y="0"/>
                  <a:pt x="1247079" y="6376"/>
                  <a:pt x="1272583" y="19128"/>
                </a:cubicBezTo>
                <a:cubicBezTo>
                  <a:pt x="1323590" y="44631"/>
                  <a:pt x="2225936" y="495804"/>
                  <a:pt x="2287836" y="526755"/>
                </a:cubicBezTo>
                <a:cubicBezTo>
                  <a:pt x="2349737" y="557705"/>
                  <a:pt x="2386124" y="616577"/>
                  <a:pt x="2386123" y="685784"/>
                </a:cubicBezTo>
                <a:cubicBezTo>
                  <a:pt x="2386124" y="754990"/>
                  <a:pt x="2386124" y="1788853"/>
                  <a:pt x="2386123" y="1858059"/>
                </a:cubicBezTo>
                <a:cubicBezTo>
                  <a:pt x="2386124" y="1927266"/>
                  <a:pt x="2349740" y="1986111"/>
                  <a:pt x="2287838" y="2017061"/>
                </a:cubicBezTo>
                <a:cubicBezTo>
                  <a:pt x="2225939" y="2048011"/>
                  <a:pt x="1323593" y="2499184"/>
                  <a:pt x="1272585" y="2524688"/>
                </a:cubicBezTo>
                <a:cubicBezTo>
                  <a:pt x="1221579" y="2550192"/>
                  <a:pt x="1164547" y="2550193"/>
                  <a:pt x="1113539" y="2524689"/>
                </a:cubicBezTo>
                <a:cubicBezTo>
                  <a:pt x="1062533" y="2499185"/>
                  <a:pt x="160188" y="2048013"/>
                  <a:pt x="98286" y="2017062"/>
                </a:cubicBezTo>
                <a:cubicBezTo>
                  <a:pt x="36387" y="1986112"/>
                  <a:pt x="1" y="1927241"/>
                  <a:pt x="0" y="1858034"/>
                </a:cubicBezTo>
                <a:cubicBezTo>
                  <a:pt x="1" y="1788827"/>
                  <a:pt x="1" y="754964"/>
                  <a:pt x="0" y="685758"/>
                </a:cubicBezTo>
                <a:cubicBezTo>
                  <a:pt x="1" y="616551"/>
                  <a:pt x="36385" y="557706"/>
                  <a:pt x="98285" y="526756"/>
                </a:cubicBezTo>
                <a:cubicBezTo>
                  <a:pt x="160186" y="495805"/>
                  <a:pt x="1062531" y="44632"/>
                  <a:pt x="1113537" y="19129"/>
                </a:cubicBezTo>
                <a:cubicBezTo>
                  <a:pt x="1139042" y="6377"/>
                  <a:pt x="1166051" y="1"/>
                  <a:pt x="1193060" y="1"/>
                </a:cubicBezTo>
                <a:close/>
              </a:path>
            </a:pathLst>
          </a:custGeom>
          <a:solidFill>
            <a:schemeClr val="accent4">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4" name="矩形 7"/>
          <p:cNvSpPr/>
          <p:nvPr>
            <p:custDataLst>
              <p:tags r:id="rId16"/>
            </p:custDataLst>
          </p:nvPr>
        </p:nvSpPr>
        <p:spPr>
          <a:xfrm>
            <a:off x="8981038" y="4165089"/>
            <a:ext cx="2160246"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定比变量具有绝对零点，可进行乘除运算，如重量、长度、收入，反映绝对量。</a:t>
            </a:r>
            <a:endParaRPr lang="zh-CN" altLang="en-US" sz="1600" kern="0">
              <a:solidFill>
                <a:schemeClr val="tx1">
                  <a:lumMod val="85000"/>
                  <a:lumOff val="15000"/>
                </a:schemeClr>
              </a:solidFill>
              <a:latin typeface="+mn-ea"/>
              <a:cs typeface="+mn-ea"/>
            </a:endParaRPr>
          </a:p>
        </p:txBody>
      </p:sp>
      <p:sp>
        <p:nvSpPr>
          <p:cNvPr id="25" name="矩形 8"/>
          <p:cNvSpPr/>
          <p:nvPr>
            <p:custDataLst>
              <p:tags r:id="rId17"/>
            </p:custDataLst>
          </p:nvPr>
        </p:nvSpPr>
        <p:spPr>
          <a:xfrm>
            <a:off x="8981673" y="3603120"/>
            <a:ext cx="2160246" cy="42100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4"/>
                </a:solidFill>
                <a:latin typeface="+mn-ea"/>
                <a:cs typeface="+mn-ea"/>
              </a:rPr>
              <a:t>定比变量特点</a:t>
            </a:r>
            <a:endParaRPr lang="zh-CN" altLang="en-US" sz="2000" b="1" kern="0">
              <a:solidFill>
                <a:schemeClr val="accent4"/>
              </a:solidFill>
              <a:latin typeface="+mn-ea"/>
              <a:cs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898650" y="758825"/>
            <a:ext cx="3664585" cy="39878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sz="2400">
                <a:solidFill>
                  <a:schemeClr val="accent1"/>
                </a:solidFill>
              </a:rPr>
              <a:t>1. </a:t>
            </a:r>
            <a:r>
              <a:rPr lang="zh-CN" altLang="en-US" sz="2400">
                <a:solidFill>
                  <a:schemeClr val="accent1"/>
                </a:solidFill>
              </a:rPr>
              <a:t>定类变量</a:t>
            </a:r>
            <a:endParaRPr lang="zh-CN" altLang="en-US" sz="2400">
              <a:solidFill>
                <a:schemeClr val="accent1"/>
              </a:solidFill>
            </a:endParaRPr>
          </a:p>
        </p:txBody>
      </p:sp>
      <p:sp>
        <p:nvSpPr>
          <p:cNvPr id="19" name="矩形 4"/>
          <p:cNvSpPr/>
          <p:nvPr>
            <p:custDataLst>
              <p:tags r:id="rId2"/>
            </p:custDataLst>
          </p:nvPr>
        </p:nvSpPr>
        <p:spPr>
          <a:xfrm>
            <a:off x="1008378" y="2097023"/>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1"/>
                </a:solidFill>
                <a:latin typeface="+mn-ea"/>
                <a:cs typeface="+mn-ea"/>
                <a:sym typeface="+mn-ea"/>
              </a:rPr>
              <a:t>定类变量的定义</a:t>
            </a:r>
            <a:endParaRPr lang="zh-CN" altLang="en-US" b="1">
              <a:solidFill>
                <a:schemeClr val="accent1"/>
              </a:solidFill>
              <a:latin typeface="+mn-ea"/>
              <a:cs typeface="+mn-ea"/>
              <a:sym typeface="+mn-ea"/>
            </a:endParaRPr>
          </a:p>
        </p:txBody>
      </p:sp>
      <p:sp>
        <p:nvSpPr>
          <p:cNvPr id="20" name="矩形 7"/>
          <p:cNvSpPr/>
          <p:nvPr>
            <p:custDataLst>
              <p:tags r:id="rId3"/>
            </p:custDataLst>
          </p:nvPr>
        </p:nvSpPr>
        <p:spPr>
          <a:xfrm>
            <a:off x="1008378" y="2581552"/>
            <a:ext cx="2985177" cy="865549"/>
          </a:xfrm>
          <a:prstGeom prst="rect">
            <a:avLst/>
          </a:prstGeom>
          <a:noFill/>
        </p:spPr>
        <p:txBody>
          <a:bodyPr wrap="square" lIns="0" tIns="0" rIns="0" bIns="0" rtlCol="0">
            <a:noAutofit/>
          </a:bodyPr>
          <a:p>
            <a:pPr algn="r">
              <a:lnSpc>
                <a:spcPct val="150000"/>
              </a:lnSpc>
              <a:spcBef>
                <a:spcPct val="0"/>
              </a:spcBef>
              <a:spcAft>
                <a:spcPct val="0"/>
              </a:spcAft>
            </a:pPr>
            <a:r>
              <a:rPr lang="zh-CN" altLang="en-US" sz="1100">
                <a:solidFill>
                  <a:schemeClr val="tx1">
                    <a:lumMod val="85000"/>
                    <a:lumOff val="15000"/>
                  </a:schemeClr>
                </a:solidFill>
                <a:latin typeface="+mn-ea"/>
                <a:cs typeface="+mn-ea"/>
                <a:sym typeface="+mn-ea"/>
              </a:rPr>
              <a:t>定类变量是按照事物的某种属性进行分类或分组的变量，其取值仅能测度事物之间的类别差异，无法反映各类之间的其他差别。</a:t>
            </a:r>
            <a:endParaRPr lang="zh-CN" altLang="en-US" sz="1100">
              <a:solidFill>
                <a:schemeClr val="tx1">
                  <a:lumMod val="85000"/>
                  <a:lumOff val="15000"/>
                </a:schemeClr>
              </a:solidFill>
              <a:latin typeface="+mn-ea"/>
              <a:cs typeface="+mn-ea"/>
              <a:sym typeface="+mn-ea"/>
            </a:endParaRPr>
          </a:p>
        </p:txBody>
      </p:sp>
      <p:cxnSp>
        <p:nvCxnSpPr>
          <p:cNvPr id="23" name="直接箭头连接符 3"/>
          <p:cNvCxnSpPr/>
          <p:nvPr>
            <p:custDataLst>
              <p:tags r:id="rId4"/>
            </p:custDataLst>
          </p:nvPr>
        </p:nvCxnSpPr>
        <p:spPr>
          <a:xfrm>
            <a:off x="2023160" y="2512969"/>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泪滴形 5"/>
          <p:cNvSpPr/>
          <p:nvPr>
            <p:custDataLst>
              <p:tags r:id="rId5"/>
            </p:custDataLst>
          </p:nvPr>
        </p:nvSpPr>
        <p:spPr>
          <a:xfrm flipH="1">
            <a:off x="4224183" y="193064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5" name="泪滴形 9"/>
          <p:cNvSpPr/>
          <p:nvPr>
            <p:custDataLst>
              <p:tags r:id="rId6"/>
            </p:custDataLst>
          </p:nvPr>
        </p:nvSpPr>
        <p:spPr>
          <a:xfrm>
            <a:off x="6300739" y="1930644"/>
            <a:ext cx="1682201" cy="168220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6" name="泪滴形 10"/>
          <p:cNvSpPr/>
          <p:nvPr>
            <p:custDataLst>
              <p:tags r:id="rId7"/>
            </p:custDataLst>
          </p:nvPr>
        </p:nvSpPr>
        <p:spPr>
          <a:xfrm rot="16200000" flipH="1">
            <a:off x="4224183" y="3897975"/>
            <a:ext cx="1682201" cy="168220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9" name="泪滴形 11"/>
          <p:cNvSpPr/>
          <p:nvPr>
            <p:custDataLst>
              <p:tags r:id="rId8"/>
            </p:custDataLst>
          </p:nvPr>
        </p:nvSpPr>
        <p:spPr>
          <a:xfrm rot="5400000">
            <a:off x="6301374" y="3897975"/>
            <a:ext cx="1682201" cy="168220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31" name="矩形 8"/>
          <p:cNvSpPr/>
          <p:nvPr>
            <p:custDataLst>
              <p:tags r:id="rId9"/>
            </p:custDataLst>
          </p:nvPr>
        </p:nvSpPr>
        <p:spPr>
          <a:xfrm>
            <a:off x="1008378" y="4064353"/>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4"/>
                </a:solidFill>
                <a:latin typeface="+mn-ea"/>
                <a:cs typeface="+mn-ea"/>
                <a:sym typeface="+mn-ea"/>
              </a:rPr>
              <a:t>定类变量的应用实例</a:t>
            </a:r>
            <a:endParaRPr lang="zh-CN" altLang="en-US" b="1">
              <a:solidFill>
                <a:schemeClr val="accent4"/>
              </a:solidFill>
              <a:latin typeface="+mn-ea"/>
              <a:cs typeface="+mn-ea"/>
              <a:sym typeface="+mn-ea"/>
            </a:endParaRPr>
          </a:p>
        </p:txBody>
      </p:sp>
      <p:sp>
        <p:nvSpPr>
          <p:cNvPr id="32" name="矩形 26"/>
          <p:cNvSpPr/>
          <p:nvPr>
            <p:custDataLst>
              <p:tags r:id="rId10"/>
            </p:custDataLst>
          </p:nvPr>
        </p:nvSpPr>
        <p:spPr>
          <a:xfrm>
            <a:off x="1008378" y="4548883"/>
            <a:ext cx="2985177" cy="865549"/>
          </a:xfrm>
          <a:prstGeom prst="rect">
            <a:avLst/>
          </a:prstGeom>
          <a:noFill/>
        </p:spPr>
        <p:txBody>
          <a:bodyPr wrap="square" lIns="0" tIns="0" rIns="0" bIns="0" rtlCol="0">
            <a:noAutofit/>
          </a:bodyPr>
          <a:p>
            <a:pPr algn="r">
              <a:lnSpc>
                <a:spcPct val="150000"/>
              </a:lnSpc>
              <a:spcBef>
                <a:spcPct val="0"/>
              </a:spcBef>
              <a:spcAft>
                <a:spcPct val="0"/>
              </a:spcAft>
            </a:pPr>
            <a:r>
              <a:rPr lang="zh-CN" altLang="en-US" sz="1100">
                <a:solidFill>
                  <a:schemeClr val="tx1">
                    <a:lumMod val="85000"/>
                    <a:lumOff val="15000"/>
                  </a:schemeClr>
                </a:solidFill>
                <a:latin typeface="+mn-ea"/>
                <a:cs typeface="+mn-ea"/>
                <a:sym typeface="+mn-ea"/>
              </a:rPr>
              <a:t>例如，根据性别将人口分为男、女两类，或者按照经济性质将企业分为不同所有制形式。</a:t>
            </a:r>
            <a:endParaRPr lang="zh-CN" altLang="en-US" sz="1100">
              <a:solidFill>
                <a:schemeClr val="tx1">
                  <a:lumMod val="85000"/>
                  <a:lumOff val="15000"/>
                </a:schemeClr>
              </a:solidFill>
              <a:latin typeface="+mn-ea"/>
              <a:cs typeface="+mn-ea"/>
              <a:sym typeface="+mn-ea"/>
            </a:endParaRPr>
          </a:p>
        </p:txBody>
      </p:sp>
      <p:cxnSp>
        <p:nvCxnSpPr>
          <p:cNvPr id="33" name="直接箭头连接符 14"/>
          <p:cNvCxnSpPr/>
          <p:nvPr>
            <p:custDataLst>
              <p:tags r:id="rId11"/>
            </p:custDataLst>
          </p:nvPr>
        </p:nvCxnSpPr>
        <p:spPr>
          <a:xfrm>
            <a:off x="2023160" y="4480300"/>
            <a:ext cx="1970506" cy="0"/>
          </a:xfrm>
          <a:prstGeom prst="straightConnector1">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矩形 27"/>
          <p:cNvSpPr/>
          <p:nvPr>
            <p:custDataLst>
              <p:tags r:id="rId12"/>
            </p:custDataLst>
          </p:nvPr>
        </p:nvSpPr>
        <p:spPr>
          <a:xfrm>
            <a:off x="8252829" y="2096388"/>
            <a:ext cx="2965834" cy="398800"/>
          </a:xfrm>
          <a:prstGeom prst="rect">
            <a:avLst/>
          </a:prstGeom>
          <a:noFill/>
        </p:spPr>
        <p:txBody>
          <a:bodyPr wrap="square" lIns="0" tIns="0" rIns="0" bIns="0" rtlCol="0">
            <a:noAutofit/>
          </a:bodyPr>
          <a:p>
            <a:pPr>
              <a:spcBef>
                <a:spcPct val="0"/>
              </a:spcBef>
              <a:spcAft>
                <a:spcPct val="0"/>
              </a:spcAft>
            </a:pPr>
            <a:r>
              <a:rPr lang="zh-CN" altLang="en-US" b="1">
                <a:solidFill>
                  <a:schemeClr val="accent2"/>
                </a:solidFill>
                <a:latin typeface="+mn-ea"/>
                <a:cs typeface="+mn-ea"/>
                <a:sym typeface="+mn-ea"/>
              </a:rPr>
              <a:t>定类变量的分类要求</a:t>
            </a:r>
            <a:endParaRPr lang="zh-CN" altLang="en-US" b="1">
              <a:solidFill>
                <a:schemeClr val="accent2"/>
              </a:solidFill>
              <a:latin typeface="+mn-ea"/>
              <a:cs typeface="+mn-ea"/>
              <a:sym typeface="+mn-ea"/>
            </a:endParaRPr>
          </a:p>
        </p:txBody>
      </p:sp>
      <p:cxnSp>
        <p:nvCxnSpPr>
          <p:cNvPr id="35" name="直接箭头连接符 17"/>
          <p:cNvCxnSpPr/>
          <p:nvPr>
            <p:custDataLst>
              <p:tags r:id="rId13"/>
            </p:custDataLst>
          </p:nvPr>
        </p:nvCxnSpPr>
        <p:spPr>
          <a:xfrm flipH="1">
            <a:off x="8252829" y="2512334"/>
            <a:ext cx="1970506"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矩形 29"/>
          <p:cNvSpPr/>
          <p:nvPr>
            <p:custDataLst>
              <p:tags r:id="rId14"/>
            </p:custDataLst>
          </p:nvPr>
        </p:nvSpPr>
        <p:spPr>
          <a:xfrm>
            <a:off x="8252829" y="4063718"/>
            <a:ext cx="2965833" cy="398800"/>
          </a:xfrm>
          <a:prstGeom prst="rect">
            <a:avLst/>
          </a:prstGeom>
          <a:noFill/>
        </p:spPr>
        <p:txBody>
          <a:bodyPr wrap="square" lIns="0" tIns="0" rIns="0" bIns="0" rtlCol="0">
            <a:noAutofit/>
          </a:bodyPr>
          <a:p>
            <a:pPr>
              <a:spcBef>
                <a:spcPct val="0"/>
              </a:spcBef>
              <a:spcAft>
                <a:spcPct val="0"/>
              </a:spcAft>
            </a:pPr>
            <a:r>
              <a:rPr lang="zh-CN" altLang="en-US" b="1">
                <a:solidFill>
                  <a:schemeClr val="accent3"/>
                </a:solidFill>
                <a:latin typeface="+mn-ea"/>
                <a:cs typeface="+mn-ea"/>
                <a:sym typeface="+mn-ea"/>
              </a:rPr>
              <a:t>定类变量的数字表示</a:t>
            </a:r>
            <a:endParaRPr lang="zh-CN" altLang="en-US" b="1">
              <a:solidFill>
                <a:schemeClr val="accent3"/>
              </a:solidFill>
              <a:latin typeface="+mn-ea"/>
              <a:cs typeface="+mn-ea"/>
              <a:sym typeface="+mn-ea"/>
            </a:endParaRPr>
          </a:p>
        </p:txBody>
      </p:sp>
      <p:cxnSp>
        <p:nvCxnSpPr>
          <p:cNvPr id="37" name="直接箭头连接符 20"/>
          <p:cNvCxnSpPr/>
          <p:nvPr>
            <p:custDataLst>
              <p:tags r:id="rId15"/>
            </p:custDataLst>
          </p:nvPr>
        </p:nvCxnSpPr>
        <p:spPr>
          <a:xfrm flipH="1">
            <a:off x="8252829" y="4479665"/>
            <a:ext cx="1970506"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38" name="图片 7"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64595" y="2471692"/>
            <a:ext cx="600741" cy="600741"/>
          </a:xfrm>
          <a:prstGeom prst="rect">
            <a:avLst/>
          </a:prstGeom>
          <a:effectLst>
            <a:reflection blurRad="6350" stA="29000" endPos="35000" dist="50800" dir="5400000" sy="-100000" algn="bl" rotWithShape="0"/>
          </a:effectLst>
        </p:spPr>
      </p:pic>
      <p:sp>
        <p:nvSpPr>
          <p:cNvPr id="39" name="菱形 21"/>
          <p:cNvSpPr/>
          <p:nvPr>
            <p:custDataLst>
              <p:tags r:id="rId19"/>
            </p:custDataLst>
          </p:nvPr>
        </p:nvSpPr>
        <p:spPr>
          <a:xfrm>
            <a:off x="5834625" y="3525211"/>
            <a:ext cx="538508" cy="538508"/>
          </a:xfrm>
          <a:prstGeom prst="diamond">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40"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784281" y="4458709"/>
            <a:ext cx="561369" cy="561369"/>
          </a:xfrm>
          <a:prstGeom prst="rect">
            <a:avLst/>
          </a:prstGeom>
          <a:effectLst>
            <a:reflection blurRad="6350" stA="29000" endPos="35000" dist="50800" dir="5400000" sy="-100000" algn="bl" rotWithShape="0"/>
          </a:effectLst>
        </p:spPr>
      </p:pic>
      <p:pic>
        <p:nvPicPr>
          <p:cNvPr id="41" name="图片 9" descr="343435383038363b343532323339323bc6b7c5c6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860203" y="2437400"/>
            <a:ext cx="562639" cy="562639"/>
          </a:xfrm>
          <a:prstGeom prst="rect">
            <a:avLst/>
          </a:prstGeom>
          <a:effectLst>
            <a:reflection blurRad="6350" stA="29000" endPos="35000" dist="50800" dir="5400000" sy="-100000" algn="bl" rotWithShape="0"/>
          </a:effectLst>
        </p:spPr>
      </p:pic>
      <p:pic>
        <p:nvPicPr>
          <p:cNvPr id="42" name="图片 18" descr="343435383036303b343532343136323bcfeec4bfc9fac3fcd6dcc6d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872903" y="4470139"/>
            <a:ext cx="538508" cy="538508"/>
          </a:xfrm>
          <a:prstGeom prst="rect">
            <a:avLst/>
          </a:prstGeom>
          <a:effectLst>
            <a:reflection blurRad="6350" stA="29000" endPos="35000" dist="50800" dir="5400000" sy="-100000" algn="bl" rotWithShape="0"/>
          </a:effectLst>
        </p:spPr>
      </p:pic>
      <p:sp>
        <p:nvSpPr>
          <p:cNvPr id="43" name="矩形 6"/>
          <p:cNvSpPr/>
          <p:nvPr>
            <p:custDataLst>
              <p:tags r:id="rId29"/>
            </p:custDataLst>
          </p:nvPr>
        </p:nvSpPr>
        <p:spPr>
          <a:xfrm>
            <a:off x="8252829" y="2581552"/>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sz="1100">
                <a:solidFill>
                  <a:schemeClr val="tx1">
                    <a:lumMod val="85000"/>
                    <a:lumOff val="15000"/>
                  </a:schemeClr>
                </a:solidFill>
                <a:latin typeface="+mn-ea"/>
                <a:cs typeface="+mn-ea"/>
                <a:sym typeface="+mn-ea"/>
              </a:rPr>
              <a:t>使用定类尺度对事物进行分类时，必须符合穷尽和互斥的要求，即每个元素都能归属于某一类别且不重复出现。</a:t>
            </a:r>
            <a:endParaRPr lang="zh-CN" altLang="en-US" sz="1100">
              <a:solidFill>
                <a:schemeClr val="tx1">
                  <a:lumMod val="85000"/>
                  <a:lumOff val="15000"/>
                </a:schemeClr>
              </a:solidFill>
              <a:latin typeface="+mn-ea"/>
              <a:cs typeface="+mn-ea"/>
              <a:sym typeface="+mn-ea"/>
            </a:endParaRPr>
          </a:p>
        </p:txBody>
      </p:sp>
      <p:sp>
        <p:nvSpPr>
          <p:cNvPr id="44" name="矩形 15"/>
          <p:cNvSpPr/>
          <p:nvPr>
            <p:custDataLst>
              <p:tags r:id="rId30"/>
            </p:custDataLst>
          </p:nvPr>
        </p:nvSpPr>
        <p:spPr>
          <a:xfrm>
            <a:off x="8252829" y="4548883"/>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sz="1100">
                <a:solidFill>
                  <a:schemeClr val="tx1">
                    <a:lumMod val="85000"/>
                    <a:lumOff val="15000"/>
                  </a:schemeClr>
                </a:solidFill>
                <a:latin typeface="+mn-ea"/>
                <a:cs typeface="+mn-ea"/>
                <a:sym typeface="+mn-ea"/>
              </a:rPr>
              <a:t>为了分析方便，定类变量的取值可以用数字表示，但这些数字不能区分大小，也不能进行数学运算。</a:t>
            </a:r>
            <a:endParaRPr lang="zh-CN" altLang="en-US" sz="1100">
              <a:solidFill>
                <a:schemeClr val="tx1">
                  <a:lumMod val="85000"/>
                  <a:lumOff val="15000"/>
                </a:schemeClr>
              </a:solidFill>
              <a:latin typeface="+mn-ea"/>
              <a:cs typeface="+mn-ea"/>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779270" y="798195"/>
            <a:ext cx="3378835" cy="47180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en-US" altLang="en-US" sz="2400" spc="0" dirty="0">
                <a:solidFill>
                  <a:schemeClr val="accent1"/>
                </a:solidFill>
                <a:uFillTx/>
              </a:rPr>
              <a:t>2. </a:t>
            </a:r>
            <a:r>
              <a:rPr lang="zh-CN" altLang="en-US" sz="2400" spc="0" dirty="0">
                <a:solidFill>
                  <a:schemeClr val="accent1"/>
                </a:solidFill>
                <a:uFillTx/>
              </a:rPr>
              <a:t>定序变量</a:t>
            </a:r>
            <a:endParaRPr lang="zh-CN" altLang="en-US" sz="2400" spc="0" dirty="0">
              <a:solidFill>
                <a:schemeClr val="accent1"/>
              </a:solidFill>
              <a:uFillTx/>
            </a:endParaRPr>
          </a:p>
        </p:txBody>
      </p:sp>
      <p:pic>
        <p:nvPicPr>
          <p:cNvPr id="2" name="图片 4" descr="/data/temp/1c028ace-63b1-11f0-92d0-bee3368e993e.jpg@base@tag=imgScale&amp;m=1&amp;w=509&amp;h=273&amp;q=951c028ace-63b1-11f0-92d0-bee3368e993e"/>
          <p:cNvPicPr>
            <a:picLocks noChangeAspect="1"/>
          </p:cNvPicPr>
          <p:nvPr>
            <p:custDataLst>
              <p:tags r:id="rId2"/>
            </p:custDataLst>
          </p:nvPr>
        </p:nvPicPr>
        <p:blipFill>
          <a:blip r:embed="rId3"/>
          <a:srcRect t="9736" b="9736"/>
          <a:stretch>
            <a:fillRect/>
          </a:stretch>
        </p:blipFill>
        <p:spPr>
          <a:xfrm>
            <a:off x="1652016" y="268636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1c028b55-63b1-11f0-92d0-bee3368e993e.jpg@base@tag=imgScale&amp;m=1&amp;w=509&amp;h=273&amp;q=951c028b55-63b1-11f0-92d0-bee3368e993e"/>
          <p:cNvPicPr>
            <a:picLocks noChangeAspect="1"/>
          </p:cNvPicPr>
          <p:nvPr>
            <p:custDataLst>
              <p:tags r:id="rId4"/>
            </p:custDataLst>
          </p:nvPr>
        </p:nvPicPr>
        <p:blipFill>
          <a:blip r:embed="rId5"/>
          <a:srcRect t="9834" b="9834"/>
          <a:stretch>
            <a:fillRect/>
          </a:stretch>
        </p:blipFill>
        <p:spPr>
          <a:xfrm>
            <a:off x="1652016" y="388518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1c028a9d-63b1-11f0-92d0-bee3368e993e.jpg@base@tag=imgScale&amp;m=1&amp;w=509&amp;h=273&amp;q=951c028a9d-63b1-11f0-92d0-bee3368e993e"/>
          <p:cNvPicPr>
            <a:picLocks noChangeAspect="1"/>
          </p:cNvPicPr>
          <p:nvPr>
            <p:custDataLst>
              <p:tags r:id="rId6"/>
            </p:custDataLst>
          </p:nvPr>
        </p:nvPicPr>
        <p:blipFill rotWithShape="1">
          <a:blip r:embed="rId7"/>
          <a:srcRect t="4335" b="4335"/>
          <a:stretch>
            <a:fillRect/>
          </a:stretch>
        </p:blipFill>
        <p:spPr>
          <a:xfrm>
            <a:off x="1652016" y="508400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1c028a7b-63b1-11f0-92d0-bee3368e993e.jpg@base@tag=imgScale&amp;m=1&amp;w=508&amp;h=273&amp;q=951c028a7b-63b1-11f0-92d0-bee3368e993e"/>
          <p:cNvPicPr>
            <a:picLocks noChangeAspect="1"/>
          </p:cNvPicPr>
          <p:nvPr>
            <p:custDataLst>
              <p:tags r:id="rId8"/>
            </p:custDataLst>
          </p:nvPr>
        </p:nvPicPr>
        <p:blipFill>
          <a:blip r:embed="rId9"/>
          <a:srcRect t="11649" b="11649"/>
          <a:stretch>
            <a:fillRect/>
          </a:stretch>
        </p:blipFill>
        <p:spPr>
          <a:xfrm>
            <a:off x="1652016" y="148627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718560" y="1863725"/>
            <a:ext cx="73717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定序变量用于描述事物之间的等级差或顺序差别，不仅可将事物分成不同类别，还能确定这些类别的顺序。</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718560" y="1528445"/>
            <a:ext cx="73717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定序变量的定义</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718560" y="3062605"/>
            <a:ext cx="73717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定序变量的测量结果只能比较顺序，不能进行数学运算，尽管它们的取值是用数字表示的。</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718560" y="2726690"/>
            <a:ext cx="73717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定序变量的等级特性</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718560" y="4261485"/>
            <a:ext cx="73717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类似于定类变量，定序变量的取值也用数字来表示，但这些数字仅用于顺序比较。</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718560" y="3925570"/>
            <a:ext cx="73717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定序变量的数字表示</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718560" y="5460365"/>
            <a:ext cx="73717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例如，在收购苹果时按直径大小分类，或产品质量等级的次序测度。</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718560" y="5124450"/>
            <a:ext cx="73717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定序变量的应用实例</a:t>
            </a:r>
            <a:endParaRPr lang="zh-CN" altLang="en-US" sz="2000" b="1">
              <a:solidFill>
                <a:schemeClr val="accent4"/>
              </a:solidFill>
              <a:latin typeface="+mn-ea"/>
              <a:cs typeface="+mn-ea"/>
            </a:endParaRPr>
          </a:p>
        </p:txBody>
      </p:sp>
    </p:spTree>
    <p:custDataLst>
      <p:tags r:id="rId18"/>
    </p:custDataLst>
  </p:cSld>
  <p:clrMapOvr>
    <a:masterClrMapping/>
  </p:clrMapOv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7_1*l_h_f*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1.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00517/93b61663dd41a292a677eaccfbd92e13.jpg@base@tag=imgScale&amp;m=1&amp;w=450&amp;h=450&amp;q=95&quot;}*gallery__ai_v2.1.3_ONLINE*17996797-3ed0-409a-a1df-6c8df069bdee-slide-0"/>
  <p:tag name="KSO_WM_UNIT_LINE_FILL_TYPE" val="2"/>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30/e25701d5866ab85b78b75e7f60b85fb4.jpg@base@tag=imgScale&amp;m=1&amp;w=450&amp;h=450&amp;q=95&quot;}*gallery__ai_v2.1.3_ONLINE*17996797-3ed0-409a-a1df-6c8df069bdee-slide-0"/>
  <p:tag name="KSO_WM_UNIT_LINE_FILL_TYPE" val="2"/>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30817/67a46453f7666301e4499109f38f98f8.jpg@base@tag=imgScale&amp;m=1&amp;w=450&amp;h=450&amp;q=95&quot;}*gallery__ai_v2.1.3_ONLINE*17996797-3ed0-409a-a1df-6c8df069bdee-slide-0"/>
  <p:tag name="KSO_WM_UNIT_LINE_FILL_TYPE" val="2"/>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25/5bb62724a0a136f9b9b58d8988d7dad2.jpg@base@tag=imgScale&amp;m=1&amp;w=450&amp;h=450&amp;q=95&quot;}*gallery__ai_v2.1.3_ONLINE*17996797-3ed0-409a-a1df-6c8df069bdee-slide-0"/>
  <p:tag name="KSO_WM_UNIT_LINE_FILL_TYPE" val="2"/>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2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4.2,&quot;left&quot;:46.05,&quot;top&quot;:155.85,&quot;width&quot;:885.6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2"/>
  <p:tag name="KSO_WM_UNIT_TEXT_FILL_TYPE" val="1"/>
  <p:tag name="KSO_WM_UNIT_USESOURCEFORMAT_APPLY" val="1"/>
</p:tagLst>
</file>

<file path=ppt/tags/tag1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33.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UNIT_TYPE_DROP" val="a"/>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7_1*l_h_f*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7.15,&quot;top&quot;:131.99999999999997,&quot;width&quot;:52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7.15,&quot;top&quot;:131.99999999999997,&quot;width&quot;:52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7.15,&quot;top&quot;:131.99999999999997,&quot;width&quot;:52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7.15,&quot;top&quot;:131.99999999999997,&quot;width&quot;:52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7.15,&quot;top&quot;:131.99999999999997,&quot;width&quot;:52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7.15,&quot;top&quot;:131.99999999999997,&quot;width&quot;:52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7.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48.xml><?xml version="1.0" encoding="utf-8"?>
<p:tagLst xmlns:p="http://schemas.openxmlformats.org/presentationml/2006/main">
  <p:tag name="KSO_WM_UNIT_TYPE" val="a"/>
  <p:tag name="KSO_WM_UNIT_INDEX"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3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3"/>
  <p:tag name="KSO_WM_DIAGRAM_MIN_ITEMCNT" val="2"/>
  <p:tag name="KSO_WM_DIAGRAM_VIRTUALLY_FRAME" val="{&quot;height&quot;:310.5623718261719,&quot;left&quot;:63.97503937007874,&quot;top&quot;:138.44381408691407,&quot;width&quot;:810.924960629921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67_2*l_h_f*1_3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10.5623718261719,&quot;left&quot;:63.97503937007874,&quot;top&quot;:138.44381408691407,&quot;width&quot;:810.9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DIAGRAM_USE_COLOR_VALUE" val="{&quot;color_scheme&quot;:1,&quot;color_type&quot;:1,&quot;theme_color_indexes&quot;:[]}"/>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3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DIAGRAM_MAX_ITEMCNT" val="3"/>
  <p:tag name="KSO_WM_DIAGRAM_MIN_ITEMCNT" val="2"/>
  <p:tag name="KSO_WM_DIAGRAM_VIRTUALLY_FRAME" val="{&quot;height&quot;:310.5623718261719,&quot;left&quot;:63.97503937007874,&quot;top&quot;:138.44381408691407,&quot;width&quot;:810.9249606299212}"/>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DIAGRAM_USE_COLOR_VALUE" val="{&quot;color_scheme&quot;:1,&quot;color_type&quot;:1,&quot;theme_color_indexes&quot;:[]}"/>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2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3"/>
  <p:tag name="KSO_WM_DIAGRAM_MIN_ITEMCNT" val="2"/>
  <p:tag name="KSO_WM_DIAGRAM_VIRTUALLY_FRAME" val="{&quot;height&quot;:310.5623718261719,&quot;left&quot;:63.97503937007874,&quot;top&quot;:138.44381408691407,&quot;width&quot;:810.924960629921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7_2*l_h_f*1_2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10.5623718261719,&quot;left&quot;:63.97503937007874,&quot;top&quot;:138.44381408691407,&quot;width&quot;:810.9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DIAGRAM_USE_COLOR_VALUE" val="{&quot;color_scheme&quot;:1,&quot;color_type&quot;:1,&quot;theme_color_indexes&quot;:[]}"/>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2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DIAGRAM_MAX_ITEMCNT" val="3"/>
  <p:tag name="KSO_WM_DIAGRAM_MIN_ITEMCNT" val="2"/>
  <p:tag name="KSO_WM_DIAGRAM_VIRTUALLY_FRAME" val="{&quot;height&quot;:310.5623718261719,&quot;left&quot;:63.97503937007874,&quot;top&quot;:138.44381408691407,&quot;width&quot;:810.9249606299212}"/>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DIAGRAM_USE_COLOR_VALUE" val="{&quot;color_scheme&quot;:1,&quot;color_type&quot;:1,&quot;theme_color_indexes&quot;:[]}"/>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i*1_1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3"/>
  <p:tag name="KSO_WM_DIAGRAM_MIN_ITEMCNT" val="2"/>
  <p:tag name="KSO_WM_DIAGRAM_VIRTUALLY_FRAME" val="{&quot;height&quot;:310.5623718261719,&quot;left&quot;:63.97503937007874,&quot;top&quot;:138.44381408691407,&quot;width&quot;:810.924960629921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839999973773956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7_2*l_h_f*1_1_1"/>
  <p:tag name="KSO_WM_TEMPLATE_CATEGORY" val="diagram"/>
  <p:tag name="KSO_WM_TEMPLATE_INDEX" val="20231867"/>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10.5623718261719,&quot;left&quot;:63.97503937007874,&quot;top&quot;:138.44381408691407,&quot;width&quot;:810.9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根据需要可酌情增减文字，以便观者准确地理解您传达的思想。单击此处添加您文本的具体内容，简明扼要地阐述您的观点"/>
  <p:tag name="KSO_WM_DIAGRAM_USE_COLOR_VALUE" val="{&quot;color_scheme&quot;:1,&quot;color_type&quot;:1,&quot;theme_color_indexes&quot;:[]}"/>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7_2*l_h_a*1_1_1"/>
  <p:tag name="KSO_WM_TEMPLATE_CATEGORY" val="diagram"/>
  <p:tag name="KSO_WM_TEMPLATE_INDEX" val="20231867"/>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DIAGRAM_MAX_ITEMCNT" val="3"/>
  <p:tag name="KSO_WM_DIAGRAM_MIN_ITEMCNT" val="2"/>
  <p:tag name="KSO_WM_DIAGRAM_VIRTUALLY_FRAME" val="{&quot;height&quot;:310.5623718261719,&quot;left&quot;:63.97503937007874,&quot;top&quot;:138.44381408691407,&quot;width&quot;:810.9249606299212}"/>
  <p:tag name="KSO_WM_DIAGRAM_COLOR_MATCH_VALUE" val="{&quot;shape&quot;:{&quot;fill&quot;:{&quot;gradient&quot;:[{&quot;brightness&quot;:0,&quot;colorType&quot;:1,&quot;foreColorIndex&quot;:5,&quot;pos&quot;:0.6899999976158142,&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gradient&quot;:[{&quot;brightness&quot;:0.800000011920929,&quot;colorType&quot;:1,&quot;foreColorIndex&quot;:5,&quot;pos&quot;:0.6899999976158142,&quot;transparency&quot;:0},{&quot;brightness&quot;:0,&quot;colorType&quot;:2,&quot;pos&quot;:0,&quot;rgb&quot;:&quot;#ffffff&quot;,&quot;transparency&quot;:0}],&quot;type&quot;:3},&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单击此处添加项标题"/>
  <p:tag name="KSO_WM_UNIT_FILL_TYPE" val="3"/>
  <p:tag name="KSO_WM_UNIT_TEXT_FILL_TYPE" val="3"/>
  <p:tag name="KSO_WM_DIAGRAM_USE_COLOR_VALUE" val="{&quot;color_scheme&quot;:1,&quot;color_type&quot;:1,&quot;theme_color_indexes&quot;:[]}"/>
</p:tagLst>
</file>

<file path=ppt/tags/tag158.xml><?xml version="1.0" encoding="utf-8"?>
<p:tagLst xmlns:p="http://schemas.openxmlformats.org/presentationml/2006/main">
  <p:tag name="KSO_WM_BEAUTIFY_FLAG" val="#wm#"/>
  <p:tag name="KSO_WM_TEMPLATE_CATEGORY" val="custom"/>
  <p:tag name="KSO_WM_TEMPLATE_INDEX" val="20233272"/>
  <p:tag name="generateSigPptEx" val="1"/>
  <p:tag name="resource_record_key" val="{&quot;65&quot;:[20233272],&quot;70&quot;:[3325541]}"/>
</p:tagLst>
</file>

<file path=ppt/tags/tag1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10047395313404,&quot;left&quot;:85.45,&quot;top&quot;:118.99653392088176,&quot;width&quot;:7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10047395313404,&quot;left&quot;:85.45,&quot;top&quot;:118.99653392088176,&quot;width&quot;:7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62.xml><?xml version="1.0" encoding="utf-8"?>
<p:tagLst xmlns:p="http://schemas.openxmlformats.org/presentationml/2006/main">
  <p:tag name="KSO_WM_DIAGRAM_VIRTUALLY_FRAME" val="{&quot;height&quot;:351.10047395313404,&quot;left&quot;:85.45,&quot;top&quot;:118.99653392088176,&quot;width&quot;:776.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121/ad2dd30e2c1df55363f9816cb42f3060.jpg@base@tag=imgScale&amp;m=1&amp;w=475&amp;h=738&amp;q=95&quot;}*gallery__ai_v2.1.3_ONLINE*e2ba91fc-7452-41d7-b1ab-2c9887cbd815-slide-0"/>
  <p:tag name="KSO_WM_UNIT_LINE_FILL_TYPE" val="2"/>
  <p:tag name="KSO_WM_UNIT_USESOURCEFORMAT_APPLY" val="1"/>
</p:tagLst>
</file>

<file path=ppt/tags/tag163.xml><?xml version="1.0" encoding="utf-8"?>
<p:tagLst xmlns:p="http://schemas.openxmlformats.org/presentationml/2006/main">
  <p:tag name="KSO_WM_DIAGRAM_VIRTUALLY_FRAME" val="{&quot;height&quot;:351.10047395313404,&quot;left&quot;:85.45,&quot;top&quot;:118.99653392088176,&quot;width&quot;:776.9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64.xml><?xml version="1.0" encoding="utf-8"?>
<p:tagLst xmlns:p="http://schemas.openxmlformats.org/presentationml/2006/main">
  <p:tag name="KSO_WM_DIAGRAM_VIRTUALLY_FRAME" val="{&quot;height&quot;:351.10047395313404,&quot;left&quot;:85.45,&quot;top&quot;:118.99653392088176,&quot;width&quot;:776.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0907/99c401e3a34c24a8818f086e4bc94c25.jpg@base@tag=imgScale&amp;m=1&amp;w=475&amp;h=738&amp;q=95&quot;}*gallery__ai_v2.1.3_ONLINE*e2ba91fc-7452-41d7-b1ab-2c9887cbd815-slide-0"/>
  <p:tag name="KSO_WM_UNIT_LINE_FILL_TYPE" val="2"/>
  <p:tag name="KSO_WM_UNIT_USESOURCEFORMAT_APPLY" val="1"/>
</p:tagLst>
</file>

<file path=ppt/tags/tag165.xml><?xml version="1.0" encoding="utf-8"?>
<p:tagLst xmlns:p="http://schemas.openxmlformats.org/presentationml/2006/main">
  <p:tag name="KSO_WM_DIAGRAM_VIRTUALLY_FRAME" val="{&quot;height&quot;:351.10047395313404,&quot;left&quot;:85.45,&quot;top&quot;:118.99653392088176,&quot;width&quot;:776.9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10047395313404,&quot;left&quot;:85.45,&quot;top&quot;:118.99653392088176,&quot;width&quot;:7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10047395313404,&quot;left&quot;:85.45,&quot;top&quot;:118.99653392088176,&quot;width&quot;:7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68.xml><?xml version="1.0" encoding="utf-8"?>
<p:tagLst xmlns:p="http://schemas.openxmlformats.org/presentationml/2006/main">
  <p:tag name="KSO_WM_DIAGRAM_VIRTUALLY_FRAME" val="{&quot;height&quot;:351.10047395313404,&quot;left&quot;:85.45,&quot;top&quot;:118.99653392088176,&quot;width&quot;:776.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1121/24655ef5506a3fb74ce5cbc43503bc0f.jpg@base@tag=imgScale&amp;m=1&amp;w=475&amp;h=738&amp;q=95&quot;}*gallery__ai_v2.1.3_ONLINE*e2ba91fc-7452-41d7-b1ab-2c9887cbd815-slide-0"/>
  <p:tag name="KSO_WM_UNIT_LINE_FILL_TYPE" val="2"/>
  <p:tag name="KSO_WM_UNIT_USESOURCEFORMAT_APPLY" val="1"/>
</p:tagLst>
</file>

<file path=ppt/tags/tag169.xml><?xml version="1.0" encoding="utf-8"?>
<p:tagLst xmlns:p="http://schemas.openxmlformats.org/presentationml/2006/main">
  <p:tag name="KSO_WM_DIAGRAM_VIRTUALLY_FRAME" val="{&quot;height&quot;:351.10047395313404,&quot;left&quot;:85.45,&quot;top&quot;:118.99653392088176,&quot;width&quot;:776.9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4.2,&quot;left&quot;:46.05,&quot;top&quot;:155.85,&quot;width&quot;:885.6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LINE_FILL_TYPE" val="2"/>
  <p:tag name="KSO_WM_UNIT_TEXT_FILL_FORE_SCHEMECOLOR_INDEX" val="2"/>
  <p:tag name="KSO_WM_UNIT_TEXT_FILL_TYPE" val="1"/>
  <p:tag name="KSO_WM_UNIT_USESOURCEFORMAT_APPLY" val="1"/>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10047395313404,&quot;left&quot;:85.45,&quot;top&quot;:118.99653392088176,&quot;width&quot;:7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10047395313404,&quot;left&quot;:85.45,&quot;top&quot;:118.99653392088176,&quot;width&quot;:7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72.xml><?xml version="1.0" encoding="utf-8"?>
<p:tagLst xmlns:p="http://schemas.openxmlformats.org/presentationml/2006/main">
  <p:tag name="KSO_WM_DIAGRAM_VIRTUALLY_FRAME" val="{&quot;height&quot;:351.10047395313404,&quot;left&quot;:85.45,&quot;top&quot;:118.99653392088176,&quot;width&quot;:776.9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1121/2ccddc479a8d9be98610b76717bf13ab.jpg@base@tag=imgScale&amp;m=1&amp;w=475&amp;h=738&amp;q=95&quot;}*gallery__ai_v2.1.3_ONLINE*e2ba91fc-7452-41d7-b1ab-2c9887cbd815-slide-0"/>
  <p:tag name="KSO_WM_UNIT_LINE_FILL_TYPE" val="2"/>
  <p:tag name="KSO_WM_UNIT_USESOURCEFORMAT_APPLY" val="1"/>
</p:tagLst>
</file>

<file path=ppt/tags/tag173.xml><?xml version="1.0" encoding="utf-8"?>
<p:tagLst xmlns:p="http://schemas.openxmlformats.org/presentationml/2006/main">
  <p:tag name="KSO_WM_DIAGRAM_VIRTUALLY_FRAME" val="{&quot;height&quot;:351.10047395313404,&quot;left&quot;:85.45,&quot;top&quot;:118.99653392088176,&quot;width&quot;:776.9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10047395313404,&quot;left&quot;:85.45,&quot;top&quot;:118.99653392088176,&quot;width&quot;:7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10047395313404,&quot;left&quot;:85.45,&quot;top&quot;:118.99653392088176,&quot;width&quot;:77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7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78.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http://wps-cdn-docer.ks3-cn-beijing-internal.ksyuncs.com/wps_cdn_docer/storage/20230718/80b523f925997e849522763a9d6695b8.jpg@base@tag=imgScale&amp;m=1&amp;w=1428&amp;h=1904&amp;q=95&quot;}*gallery__ai_v2.1.3_ONLINE*0f4c3274-1eea-4c92-84f0-e020989ac7e8-slide-0"/>
  <p:tag name="KSO_WM_UNIT_FILL_FORE_SCHEMECOLOR_INDEX" val="5"/>
  <p:tag name="KSO_WM_UNI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7_1*l_h_f*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8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UNIT_TYPE_DROP" val="a"/>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4.33605554295343,&quot;left&quot;:418.9,&quot;top&quot;:142.05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9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1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18_1*i*1"/>
  <p:tag name="KSO_WM_TEMPLATE_CATEGORY" val="custom"/>
  <p:tag name="KSO_WM_TEMPLATE_INDEX" val="2023321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2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2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2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0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2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2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0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20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2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0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4.2,&quot;left&quot;:46.05,&quot;top&quot;:155.85,&quot;width&quot;:885.6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UNIT_LINE_FILL_TYPE" val="2"/>
  <p:tag name="KSO_WM_UNIT_TEXT_FILL_FORE_SCHEMECOLOR_INDEX" val="2"/>
  <p:tag name="KSO_WM_UNIT_TEXT_FILL_TYPE" val="1"/>
  <p:tag name="KSO_WM_UNIT_USESOURCEFORMAT_APPLY" val="1"/>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4.35,&quot;top&quot;:120.79653392088176,&quot;width&quot;: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4.35,&quot;top&quot;:120.79653392088176,&quot;width&quot;: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12.xml><?xml version="1.0" encoding="utf-8"?>
<p:tagLst xmlns:p="http://schemas.openxmlformats.org/presentationml/2006/main">
  <p:tag name="KSO_WM_DIAGRAM_VIRTUALLY_FRAME" val="{&quot;height&quot;:359.40047395313405,&quot;left&quot;:64.35,&quot;top&quot;:120.79653392088176,&quot;width&quot;:829.7}"/>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30311/128d4588096cc4396e35ae568b482b06.jpg@base@tag=imgScale&amp;m=1&amp;w=475&amp;h=738&amp;q=95&quot;}*gallery__ai_v2.1.3_ONLINE*8010cfd0-4490-4a11-a603-9a55879b8885-slide-0"/>
  <p:tag name="KSO_WM_UNIT_LINE_FILL_TYPE" val="2"/>
  <p:tag name="KSO_WM_UNIT_USESOURCEFORMAT_APPLY" val="1"/>
</p:tagLst>
</file>

<file path=ppt/tags/tag213.xml><?xml version="1.0" encoding="utf-8"?>
<p:tagLst xmlns:p="http://schemas.openxmlformats.org/presentationml/2006/main">
  <p:tag name="KSO_WM_DIAGRAM_VIRTUALLY_FRAME" val="{&quot;height&quot;:359.40047395313405,&quot;left&quot;:64.35,&quot;top&quot;:120.79653392088176,&quot;width&quot;:829.7}"/>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14.xml><?xml version="1.0" encoding="utf-8"?>
<p:tagLst xmlns:p="http://schemas.openxmlformats.org/presentationml/2006/main">
  <p:tag name="KSO_WM_DIAGRAM_VIRTUALLY_FRAME" val="{&quot;height&quot;:359.40047395313405,&quot;left&quot;:64.35,&quot;top&quot;:120.79653392088176,&quot;width&quot;:829.7}"/>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108/986a8fd94792384dce5fcaa7cda4da24.jpg@base@tag=imgScale&amp;m=1&amp;w=475&amp;h=738&amp;q=95&quot;}*gallery__ai_v2.1.3_ONLINE*8010cfd0-4490-4a11-a603-9a55879b8885-slide-0"/>
  <p:tag name="KSO_WM_UNIT_LINE_FILL_TYPE" val="2"/>
  <p:tag name="KSO_WM_UNIT_USESOURCEFORMAT_APPLY" val="1"/>
</p:tagLst>
</file>

<file path=ppt/tags/tag215.xml><?xml version="1.0" encoding="utf-8"?>
<p:tagLst xmlns:p="http://schemas.openxmlformats.org/presentationml/2006/main">
  <p:tag name="KSO_WM_DIAGRAM_VIRTUALLY_FRAME" val="{&quot;height&quot;:359.40047395313405,&quot;left&quot;:64.35,&quot;top&quot;:120.79653392088176,&quot;width&quot;:829.7}"/>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4.35,&quot;top&quot;:120.79653392088176,&quot;width&quot;: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4.35,&quot;top&quot;:120.79653392088176,&quot;width&quot;: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18.xml><?xml version="1.0" encoding="utf-8"?>
<p:tagLst xmlns:p="http://schemas.openxmlformats.org/presentationml/2006/main">
  <p:tag name="KSO_WM_DIAGRAM_VIRTUALLY_FRAME" val="{&quot;height&quot;:359.40047395313405,&quot;left&quot;:64.35,&quot;top&quot;:120.79653392088176,&quot;width&quot;:829.7}"/>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30629/77cc4a6b5560b37afbbf7ea1d2e439e3.jpg@base@tag=imgScale&amp;m=1&amp;w=475&amp;h=738&amp;q=95&quot;}*gallery__ai_v2.1.3_ONLINE*8010cfd0-4490-4a11-a603-9a55879b8885-slide-0"/>
  <p:tag name="KSO_WM_UNIT_LINE_FILL_TYPE" val="2"/>
  <p:tag name="KSO_WM_UNIT_USESOURCEFORMAT_APPLY" val="1"/>
</p:tagLst>
</file>

<file path=ppt/tags/tag219.xml><?xml version="1.0" encoding="utf-8"?>
<p:tagLst xmlns:p="http://schemas.openxmlformats.org/presentationml/2006/main">
  <p:tag name="KSO_WM_DIAGRAM_VIRTUALLY_FRAME" val="{&quot;height&quot;:359.40047395313405,&quot;left&quot;:64.35,&quot;top&quot;:120.79653392088176,&quot;width&quot;:829.7}"/>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2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7_1*l_h_f*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2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4.35,&quot;top&quot;:120.79653392088176,&quot;width&quot;: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4.35,&quot;top&quot;:120.79653392088176,&quot;width&quot;: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22.xml><?xml version="1.0" encoding="utf-8"?>
<p:tagLst xmlns:p="http://schemas.openxmlformats.org/presentationml/2006/main">
  <p:tag name="KSO_WM_DIAGRAM_VIRTUALLY_FRAME" val="{&quot;height&quot;:359.40047395313405,&quot;left&quot;:64.35,&quot;top&quot;:120.79653392088176,&quot;width&quot;:829.7}"/>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0905/a86560d5a6c40aabc63620869f5e04f4.jpg@base@tag=imgScale&amp;m=1&amp;w=475&amp;h=738&amp;q=95&quot;}*gallery__ai_v2.1.3_ONLINE*8010cfd0-4490-4a11-a603-9a55879b8885-slide-0"/>
  <p:tag name="KSO_WM_UNIT_LINE_FILL_TYPE" val="2"/>
  <p:tag name="KSO_WM_UNIT_USESOURCEFORMAT_APPLY" val="1"/>
</p:tagLst>
</file>

<file path=ppt/tags/tag223.xml><?xml version="1.0" encoding="utf-8"?>
<p:tagLst xmlns:p="http://schemas.openxmlformats.org/presentationml/2006/main">
  <p:tag name="KSO_WM_DIAGRAM_VIRTUALLY_FRAME" val="{&quot;height&quot;:359.40047395313405,&quot;left&quot;:64.35,&quot;top&quot;:120.79653392088176,&quot;width&quot;:829.7}"/>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2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4.35,&quot;top&quot;:120.79653392088176,&quot;width&quot;: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4.35,&quot;top&quot;:120.79653392088176,&quot;width&quot;: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2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UNIT_TYPE_DROP" val="a"/>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2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519.4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519.4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519.4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519.4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519.4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519.4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240.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4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1*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1*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1*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2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1*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1*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内容，文字是您思想的提炼，请言简意赅的阐述您的观点。单击添加正文，文字是您思想的提炼。单击此处添加正文，文字是您思想的提炼，请言简意赅的阐述您的观点。单击添加正文，文字是您思想的提炼。单击添加正文，文字是您思想的提炼，请言简意赅的阐述您的观点"/>
  <p:tag name="KSO_WM_UNIT_TEXT_FILL_FORE_SCHEMECOLOR_INDEX" val="1"/>
  <p:tag name="KSO_WM_UNIT_TEXT_FILL_TYPE" val="1"/>
  <p:tag name="KSO_WM_UNIT_USESOURCEFORMAT_APPLY" val="1"/>
</p:tagLst>
</file>

<file path=ppt/tags/tag2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1*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48.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1*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49.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1*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217_1*l_h_i*1_6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4.2,&quot;left&quot;:46.05,&quot;top&quot;:155.85,&quot;width&quot;:885.6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0"/>
  <p:tag name="KSO_WM_UNIT_LINE_FILL_TYPE" val="2"/>
  <p:tag name="KSO_WM_UNIT_TEXT_FILL_FORE_SCHEMECOLOR_INDEX" val="2"/>
  <p:tag name="KSO_WM_UNIT_TEXT_FILL_TYPE" val="1"/>
  <p:tag name="KSO_WM_UNIT_USESOURCEFORMAT_APPLY" val="1"/>
</p:tagLst>
</file>

<file path=ppt/tags/tag250.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5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49_1*a*1"/>
  <p:tag name="KSO_WM_TEMPLATE_CATEGORY" val="diagram"/>
  <p:tag name="KSO_WM_TEMPLATE_INDEX" val="20233249"/>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49_1*l_h_i*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26.9568442732617,&quot;left&quot;:56.6531496062992,&quot;top&quot;:126.82512423067533,&quot;width&quot;:809.490236220472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49_1*l_h_i*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26.9568442732617,&quot;left&quot;:56.6531496062992,&quot;top&quot;:126.82512423067533,&quot;width&quot;:809.4902362204723}"/>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2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49_1*l_h_f*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26.9568442732617,&quot;left&quot;:56.6531496062992,&quot;top&quot;:126.82512423067533,&quot;width&quot;:809.49023622047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USESOURCEFORMAT_APPLY" val="1"/>
</p:tagLst>
</file>

<file path=ppt/tags/tag2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49_1*l_h_f*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26.9568442732617,&quot;left&quot;:56.6531496062992,&quot;top&quot;:126.82512423067533,&quot;width&quot;:809.49023622047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TEXT_FILL_FORE_SCHEMECOLOR_INDEX" val="1"/>
  <p:tag name="KSO_WM_UNIT_TEXT_FILL_TYPE" val="1"/>
  <p:tag name="KSO_WM_UNIT_USESOURCEFORMAT_APPLY" val="1"/>
</p:tagLst>
</file>

<file path=ppt/tags/tag256.xml><?xml version="1.0" encoding="utf-8"?>
<p:tagLst xmlns:p="http://schemas.openxmlformats.org/presentationml/2006/main">
  <p:tag name="KSO_WM_DIAGRAM_VERSION" val="3"/>
  <p:tag name="KSO_WM_DIAGRAM_COLOR_TRICK" val="1"/>
  <p:tag name="KSO_WM_DIAGRAM_COLOR_TEXT_CAN_REMOVE" val="n"/>
  <p:tag name="KSO_WM_UNIT_VALUE" val="201*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49_1*l_h_x*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26.9568442732617,&quot;left&quot;:56.6531496062992,&quot;top&quot;:126.82512423067533,&quot;width&quot;:809.490236220472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57.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49_1*l_h_a*1_1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2"/>
  <p:tag name="KSO_WM_DIAGRAM_MIN_ITEMCNT" val="2"/>
  <p:tag name="KSO_WM_DIAGRAM_VIRTUALLY_FRAME" val="{&quot;height&quot;:326.9568442732617,&quot;left&quot;:56.6531496062992,&quot;top&quot;:126.82512423067533,&quot;width&quot;:809.49023622047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TYPE" val="1"/>
  <p:tag name="KSO_WM_UNIT_USESOURCEFORMAT_APPLY" val="1"/>
</p:tagLst>
</file>

<file path=ppt/tags/tag258.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49_1*l_h_a*1_2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DIAGRAM_MAX_ITEMCNT" val="2"/>
  <p:tag name="KSO_WM_DIAGRAM_MIN_ITEMCNT" val="2"/>
  <p:tag name="KSO_WM_DIAGRAM_VIRTUALLY_FRAME" val="{&quot;height&quot;:326.9568442732617,&quot;left&quot;:56.6531496062992,&quot;top&quot;:126.82512423067533,&quot;width&quot;:809.49023622047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FILL_FORE_SCHEMECOLOR_INDEX" val="1"/>
  <p:tag name="KSO_WM_UNIT_TEXT_FILL_TYPE" val="1"/>
  <p:tag name="KSO_WM_UNIT_TEXT_TYPE" val="1"/>
  <p:tag name="KSO_WM_UNIT_USESOURCEFORMAT_APPLY" val="1"/>
</p:tagLst>
</file>

<file path=ppt/tags/tag259.xml><?xml version="1.0" encoding="utf-8"?>
<p:tagLst xmlns:p="http://schemas.openxmlformats.org/presentationml/2006/main">
  <p:tag name="KSO_WM_DIAGRAM_VERSION" val="3"/>
  <p:tag name="KSO_WM_DIAGRAM_COLOR_TRICK" val="1"/>
  <p:tag name="KSO_WM_DIAGRAM_COLOR_TEXT_CAN_REMOVE" val="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49_1*l_h_x*1_2_1"/>
  <p:tag name="KSO_WM_TEMPLATE_CATEGORY" val="diagram"/>
  <p:tag name="KSO_WM_TEMPLATE_INDEX" val="20233249"/>
  <p:tag name="KSO_WM_UNIT_LAYERLEVEL" val="1_1_1"/>
  <p:tag name="KSO_WM_TAG_VERSION" val="3.0"/>
  <p:tag name="KSO_WM_BEAUTIFY_FLAG" val="#wm#"/>
  <p:tag name="KSO_WM_DIAGRAM_MAX_ITEMCNT" val="2"/>
  <p:tag name="KSO_WM_DIAGRAM_MIN_ITEMCNT" val="2"/>
  <p:tag name="KSO_WM_DIAGRAM_VIRTUALLY_FRAME" val="{&quot;height&quot;:326.9568442732617,&quot;left&quot;:56.6531496062992,&quot;top&quot;:126.82512423067533,&quot;width&quot;:809.490236220472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TYPE" val="1"/>
  <p:tag name="KSO_WM_UNIT_USESOURCEFORMAT_APPLY" val="1"/>
</p:tagLst>
</file>

<file path=ppt/tags/tag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217_1*l_h_f*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260.xml><?xml version="1.0" encoding="utf-8"?>
<p:tagLst xmlns:p="http://schemas.openxmlformats.org/presentationml/2006/main">
  <p:tag name="KSO_WM_SLIDE_ID" val="diagram20233249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3249"/>
  <p:tag name="KSO_WM_SLIDE_TYPE" val="text"/>
  <p:tag name="KSO_WM_SLIDE_SUBTYPE" val="diag"/>
  <p:tag name="KSO_WM_SLIDE_SIZE" val="844.438*388.54"/>
  <p:tag name="KSO_WM_SLIDE_POSITION" val="54.8032*105.62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6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0605/39d066577df322bb75879c8adc47a474.jpg@base@tag=imgScale&amp;m=1&amp;w=509&amp;h=273&amp;q=95&quot;}*gallery__ai_v2.1.3_ONLINE*b23b7770-180b-4189-8d35-f56c426fc534-slide-0"/>
  <p:tag name="KSO_WM_UNIT_LINE_FILL_TYPE" val="2"/>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30/5383d67117655cf46af1da18b83f2c59.jpg@base@tag=imgScale&amp;m=1&amp;w=509&amp;h=273&amp;q=95&quot;}*gallery__ai_v2.1.3_ONLINE*b23b7770-180b-4189-8d35-f56c426fc534-slide-0"/>
  <p:tag name="KSO_WM_UNIT_LINE_FILL_TYPE" val="2"/>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0604/a57f50892243afdc51f2446d41a08e5c.jpg@base@tag=imgScale&amp;m=1&amp;w=509&amp;h=273&amp;q=95&quot;}*gallery__ai_v2.1.3_ONLINE*b23b7770-180b-4189-8d35-f56c426fc534-slide-0"/>
  <p:tag name="KSO_WM_UNIT_LINE_FILL_TYPE" val="2"/>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0611/c6eebce9e842fc78fd8ad14abbe7c253.jpg@base@tag=imgScale&amp;m=1&amp;w=508&amp;h=273&amp;q=95&quot;}*gallery__ai_v2.1.3_ONLINE*b23b7770-180b-4189-8d35-f56c426fc534-slide-0"/>
  <p:tag name="KSO_WM_UNIT_LINE_FILL_TYPE" val="2"/>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7_1*l_h_a*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6.57999999999998,&quot;top&quot;:111.39999999999998,&quot;width&quot;:706.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7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76.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277.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278.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279.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i*1_4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17_1*l_h_i*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280.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281.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4"/>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458*647"/>
  <p:tag name="KSO_WM_DIAGRAM_GROUP_CODE" val="l1-1"/>
  <p:tag name="KSO_WM_UNIT_TYPE" val="l_h_d"/>
  <p:tag name="KSO_WM_UNIT_INDEX" val="1_1_1"/>
  <p:tag name="KSO_WM_DIAGRAM_MAX_ITEMCNT" val="4"/>
  <p:tag name="KSO_WM_DIAGRAM_MIN_ITEMCNT" val="3"/>
  <p:tag name="KSO_WM_DIAGRAM_VIRTUALLY_FRAME" val="{&quot;height&quot;:295.65,&quot;left&quot;:134.09652415392156,&quot;top&quot;:110.49999999999997,&quot;width&quot;:703.25347584607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7"/>
  <p:tag name="KSO_WM_DIAGRAM_USE_COLOR_VALUE" val="{&quot;color_scheme&quot;:1,&quot;color_type&quot;:1,&quot;theme_color_indexes&quot;:[5,6,5,6,5,6]}"/>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4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458*647"/>
  <p:tag name="KSO_WM_DIAGRAM_GROUP_CODE" val="l1-1"/>
  <p:tag name="KSO_WM_UNIT_TYPE" val="l_h_d"/>
  <p:tag name="KSO_WM_UNIT_INDEX" val="1_4_1"/>
  <p:tag name="KSO_WM_DIAGRAM_MAX_ITEMCNT" val="4"/>
  <p:tag name="KSO_WM_DIAGRAM_MIN_ITEMCNT" val="3"/>
  <p:tag name="KSO_WM_DIAGRAM_VIRTUALLY_FRAME" val="{&quot;height&quot;:295.65,&quot;left&quot;:134.09652415392156,&quot;top&quot;:110.49999999999997,&quot;width&quot;:703.25347584607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4"/>
  <p:tag name="KSO_WM_DIAGRAM_USE_COLOR_VALUE" val="{&quot;color_scheme&quot;:1,&quot;color_type&quot;:1,&quot;theme_color_indexes&quot;:[5,6,5,6,5,6]}"/>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458*647"/>
  <p:tag name="KSO_WM_DIAGRAM_GROUP_CODE" val="l1-1"/>
  <p:tag name="KSO_WM_UNIT_TYPE" val="l_h_d"/>
  <p:tag name="KSO_WM_UNIT_INDEX" val="1_3_1"/>
  <p:tag name="KSO_WM_DIAGRAM_MAX_ITEMCNT" val="4"/>
  <p:tag name="KSO_WM_DIAGRAM_MIN_ITEMCNT" val="3"/>
  <p:tag name="KSO_WM_DIAGRAM_VIRTUALLY_FRAME" val="{&quot;height&quot;:295.65,&quot;left&quot;:134.09652415392156,&quot;top&quot;:110.49999999999997,&quot;width&quot;:703.25347584607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3"/>
  <p:tag name="KSO_WM_DIAGRAM_USE_COLOR_VALUE" val="{&quot;color_scheme&quot;:1,&quot;color_type&quot;:1,&quot;theme_color_indexes&quot;:[5,6,5,6,5,6]}"/>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458*647"/>
  <p:tag name="KSO_WM_DIAGRAM_GROUP_CODE" val="l1-1"/>
  <p:tag name="KSO_WM_UNIT_TYPE" val="l_h_d"/>
  <p:tag name="KSO_WM_UNIT_INDEX" val="1_2_1"/>
  <p:tag name="KSO_WM_DIAGRAM_MAX_ITEMCNT" val="4"/>
  <p:tag name="KSO_WM_DIAGRAM_MIN_ITEMCNT" val="3"/>
  <p:tag name="KSO_WM_DIAGRAM_VIRTUALLY_FRAME" val="{&quot;height&quot;:295.65,&quot;left&quot;:134.09652415392156,&quot;top&quot;:110.49999999999997,&quot;width&quot;:703.253475846078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
  <p:tag name="KSO_WM_DIAGRAM_USE_COLOR_VALUE" val="{&quot;color_scheme&quot;:1,&quot;color_type&quot;:1,&quot;theme_color_indexes&quot;:[5,6,5,6,5,6]}"/>
</p:tagLst>
</file>

<file path=ppt/tags/tag286.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287.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288.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3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289.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3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90.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a*1_4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4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291.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h_f*1_4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4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292.xml><?xml version="1.0" encoding="utf-8"?>
<p:tagLst xmlns:p="http://schemas.openxmlformats.org/presentationml/2006/main">
  <p:tag name="KSO_WM_DIAGRAM_VIRTUALLY_FRAME" val="{&quot;height&quot;:295.65,&quot;left&quot;:134.09652415392156,&quot;top&quot;:110.49999999999997,&quot;width&quot;:703.2534758460785}"/>
  <p:tag name="KSO_WM_UNIT_HIGHLIGHT" val="0"/>
  <p:tag name="KSO_WM_UNIT_COMPATIBLE" val="0"/>
  <p:tag name="KSO_WM_UNIT_DIAGRAM_ISNUMVISUAL" val="0"/>
  <p:tag name="KSO_WM_UNIT_DIAGRAM_ISREFERUNIT" val="0"/>
  <p:tag name="KSO_WM_UNIT_ID" val="diagram20233331_2*l_i*1_1"/>
  <p:tag name="KSO_WM_TEMPLATE_CATEGORY" val="diagram"/>
  <p:tag name="KSO_WM_TEMPLATE_INDEX" val="20233331"/>
  <p:tag name="KSO_WM_UNIT_LAYERLEVEL" val="1_1"/>
  <p:tag name="KSO_WM_TAG_VERSION" val="3.0"/>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293.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230],&quot;70&quot;:[3323399]}"/>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8_1*i*2"/>
  <p:tag name="KSO_WM_TEMPLATE_CATEGORY" val="custom"/>
  <p:tag name="KSO_WM_TEMPLATE_INDEX" val="20233218"/>
  <p:tag name="KSO_WM_UNIT_LAYERLEVEL" val="1"/>
  <p:tag name="KSO_WM_TAG_VERSION" val="3.0"/>
  <p:tag name="KSO_WM_BEAUTIFY_FLAG" val="#wm#"/>
  <p:tag name="KSO_WM_UNIT_FILL_FORE_SCHEMECOLOR_INDEX" val="14"/>
  <p:tag name="KSO_WM_UNIT_TEXT_FILL_FORE_SCHEMECOLOR_INDEX" val="13"/>
  <p:tag name="KSO_WM_UNIT_TEXT_FILL_TYPE" val="1"/>
  <p:tag name="KSO_WM_UNIT_USESOURCEFORMAT_APPLY" val="1"/>
</p:tagLst>
</file>

<file path=ppt/tags/tag30.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851.107*361.093"/>
  <p:tag name="KSO_WM_SLIDE_POSITION" val="54.75*132.907"/>
  <p:tag name="KSO_WM_TEMPLATE_INDEX" val="20233218"/>
  <p:tag name="KSO_WM_TEMPLATE_SUBCATEGORY" val="0"/>
  <p:tag name="KSO_WM_SLIDE_INDEX" val="1"/>
  <p:tag name="KSO_WM_TAG_VERSION" val="3.0"/>
  <p:tag name="KSO_WM_SLIDE_ID" val="custom20233218_1"/>
  <p:tag name="KSO_WM_SLIDE_ITEM_CNT" val="6"/>
  <p:tag name="KSO_WM_SLIDE_SOURCE" val="WPPAIGenerateSlide"/>
</p:tagLst>
</file>

<file path=ppt/tags/tag300.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4.5,&quot;top&quot;:107.5,&quot;width&quot;:811.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123/41d7c3b2559ffeacf87ac6c75d333a4c.jpg@base@tag=imgScale&amp;m=1&amp;w=396&amp;h=358&amp;q=95&quot;}*gallery__ai_v2.1.3_ONLINE*fd622aa1-edf6-4a09-8438-fdcd6ae10478-slide-0"/>
  <p:tag name="KSO_WM_UNIT_LINE_FILL_TYPE" val="2"/>
  <p:tag name="KSO_WM_UNIT_USESOURCEFORMAT_APPLY" val="1"/>
</p:tagLst>
</file>

<file path=ppt/tags/tag301.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4.5,&quot;top&quot;:107.5,&quot;width&quot;:811.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0611/c6eebce9e842fc78fd8ad14abbe7c253.jpg@base@tag=imgScale&amp;m=1&amp;w=396&amp;h=358&amp;q=95&quot;}*gallery__ai_v2.1.3_ONLINE*fd622aa1-edf6-4a09-8438-fdcd6ae10478-slide-0"/>
  <p:tag name="KSO_WM_UNIT_LINE_FILL_TYPE" val="2"/>
  <p:tag name="KSO_WM_UNIT_USESOURCEFORMAT_APPLY" val="1"/>
</p:tagLst>
</file>

<file path=ppt/tags/tag302.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4.5,&quot;top&quot;:107.5,&quot;width&quot;:811.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303.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4.5,&quot;top&quot;:107.5,&quot;width&quot;:811.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1121/eaef7361f759b5698cd3ada1d4cd70f1.jpg@base@tag=imgScale&amp;m=1&amp;w=396&amp;h=358&amp;q=95&quot;}*gallery__ai_v2.1.3_ONLINE*fd622aa1-edf6-4a09-8438-fdcd6ae10478-slide-0"/>
  <p:tag name="KSO_WM_UNIT_LINE_FILL_TYPE" val="2"/>
  <p:tag name="KSO_WM_UNIT_USESOURCEFORMAT_APPLY" val="1"/>
</p:tagLst>
</file>

<file path=ppt/tags/tag304.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4.5,&quot;top&quot;:107.5,&quot;width&quot;:811.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9"/>
  <p:tag name="MH_PIC_SOURCE_TYPE" val="generate_slide_ai*{&quot;ai_type&quot;:&quot;generate_single_page&quot;,&quot;id&quot;:&quot;http://wps-cdn-docer.ks3-cn-beijing-internal.ksyuncs.com/wps_cdn_docer/storage/20230912/ff7d94c9b80d0f086783b60c3ed8e72e.jpg@base@tag=imgScale&amp;m=1&amp;w=396&amp;h=358&amp;q=95&quot;}*gallery__ai_v2.1.3_ONLINE*fd622aa1-edf6-4a09-8438-fdcd6ae10478-slide-0"/>
  <p:tag name="KSO_WM_UNIT_LINE_FILL_TYPE" val="2"/>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10.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4.5,&quot;top&quot;:107.5,&quot;width&quot;:81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315.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Lst>
</file>

<file path=ppt/tags/tag3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UNIT_TYPE_DROP" val="a"/>
</p:tagLst>
</file>

<file path=ppt/tags/tag3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KSO_WM_UNIT_FILL_FORE_SCHEMECOLOR_INDEX" val="5"/>
  <p:tag name="KSO_WM_UNIT_FILL_TYPE" val="1"/>
</p:tagLst>
</file>

<file path=ppt/tags/tag3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DIAGRAM_VIRTUALLY_FRAME" val="{&quot;height&quot;:386.3975590551181,&quot;left&quot;:327.95,&quot;top&quot;:105.17622047244095,&quot;width&quot;:583.550078740157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5*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添加正文，文字是您思想的提炼，为了最终演示发布的良好效果。根据需要可酌情增减文字，以便观者信息。"/>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1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single_page&quot;,&quot;id&quot;:&quot;http://wps-cdn-docer.ks3-cn-beijing-internal.ksyuncs.com/wps_cdn_docer/storage/20231006/86ad0c3a969093230216cdff78d57973.jpg@base@tag=imgScale&amp;m=1&amp;w=662&amp;h=706&amp;q=95&quot;}*gallery__ai_v2.1.3_ONLINE*fd8a4ecb-588d-4c71-9e55-12efde3d95c4-slide-0"/>
  <p:tag name="KSO_WM_UNIT_LINE_FILL_TYPE" val="2"/>
  <p:tag name="KSO_WM_UNIT_USESOURCEFORMAT_APPLY" val="1"/>
</p:tagLst>
</file>

<file path=ppt/tags/tag320.xml><?xml version="1.0" encoding="utf-8"?>
<p:tagLst xmlns:p="http://schemas.openxmlformats.org/presentationml/2006/main">
  <p:tag name="KSO_WM_DIAGRAM_VIRTUALLY_FRAME" val="{&quot;height&quot;:386.3975590551181,&quot;left&quot;:327.95,&quot;top&quot;:105.17622047244095,&quot;width&quot;:583.5500787401576}"/>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5*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 name="KSO_WM_DIAGRAM_USE_COLOR_VALUE" val="{&quot;color_scheme&quot;:1,&quot;theme_color_indexes&quot;:[6,7,6,7,6,7]}"/>
</p:tagLst>
</file>

<file path=ppt/tags/tag321.xml><?xml version="1.0" encoding="utf-8"?>
<p:tagLst xmlns:p="http://schemas.openxmlformats.org/presentationml/2006/main">
  <p:tag name="KSO_WM_DIAGRAM_VIRTUALLY_FRAME" val="{&quot;height&quot;:386.3975590551181,&quot;left&quot;:327.95,&quot;top&quot;:105.17622047244095,&quot;width&quot;:583.550078740157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5*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22.xml><?xml version="1.0" encoding="utf-8"?>
<p:tagLst xmlns:p="http://schemas.openxmlformats.org/presentationml/2006/main">
  <p:tag name="KSO_WM_DIAGRAM_VIRTUALLY_FRAME" val="{&quot;height&quot;:386.3975590551181,&quot;left&quot;:327.95,&quot;top&quot;:105.17622047244095,&quot;width&quot;:583.550078740157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5_1"/>
  <p:tag name="KSO_WM_UNIT_ID" val="diagram20235646_5*l_h_f*1_5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23.xml><?xml version="1.0" encoding="utf-8"?>
<p:tagLst xmlns:p="http://schemas.openxmlformats.org/presentationml/2006/main">
  <p:tag name="KSO_WM_DIAGRAM_VIRTUALLY_FRAME" val="{&quot;height&quot;:386.3975590551181,&quot;left&quot;:327.95,&quot;top&quot;:105.17622047244095,&quot;width&quot;:583.5500787401576}"/>
  <p:tag name="KSO_WM_UNIT_HIGHLIGHT" val="0"/>
  <p:tag name="KSO_WM_UNIT_COMPATIBLE" val="0"/>
  <p:tag name="KSO_WM_UNIT_DIAGRAM_ISNUMVISUAL" val="0"/>
  <p:tag name="KSO_WM_UNIT_DIAGRAM_ISREFERUNIT" val="0"/>
  <p:tag name="KSO_WM_UNIT_TYPE" val="l_h_i"/>
  <p:tag name="KSO_WM_UNIT_INDEX" val="1_5_1"/>
  <p:tag name="KSO_WM_UNIT_ID" val="diagram20235646_5*l_h_i*1_5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 name="KSO_WM_DIAGRAM_USE_COLOR_VALUE" val="{&quot;color_scheme&quot;:1,&quot;theme_color_indexes&quot;:[6,7,6,7,6,7]}"/>
</p:tagLst>
</file>

<file path=ppt/tags/tag324.xml><?xml version="1.0" encoding="utf-8"?>
<p:tagLst xmlns:p="http://schemas.openxmlformats.org/presentationml/2006/main">
  <p:tag name="KSO_WM_DIAGRAM_VIRTUALLY_FRAME" val="{&quot;height&quot;:386.3975590551181,&quot;left&quot;:327.95,&quot;top&quot;:105.17622047244095,&quot;width&quot;:583.550078740157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5_1"/>
  <p:tag name="KSO_WM_UNIT_ID" val="diagram20235646_5*l_h_a*1_5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25.xml><?xml version="1.0" encoding="utf-8"?>
<p:tagLst xmlns:p="http://schemas.openxmlformats.org/presentationml/2006/main">
  <p:tag name="KSO_WM_DIAGRAM_VIRTUALLY_FRAME" val="{&quot;height&quot;:386.3975590551181,&quot;left&quot;:327.95,&quot;top&quot;:105.17622047244095,&quot;width&quot;:583.550078740157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5*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26.xml><?xml version="1.0" encoding="utf-8"?>
<p:tagLst xmlns:p="http://schemas.openxmlformats.org/presentationml/2006/main">
  <p:tag name="KSO_WM_DIAGRAM_VIRTUALLY_FRAME" val="{&quot;height&quot;:386.3975590551181,&quot;left&quot;:327.95,&quot;top&quot;:105.17622047244095,&quot;width&quot;:583.5500787401576}"/>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5*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 name="KSO_WM_DIAGRAM_USE_COLOR_VALUE" val="{&quot;color_scheme&quot;:1,&quot;theme_color_indexes&quot;:[6,7,6,7,6,7]}"/>
</p:tagLst>
</file>

<file path=ppt/tags/tag327.xml><?xml version="1.0" encoding="utf-8"?>
<p:tagLst xmlns:p="http://schemas.openxmlformats.org/presentationml/2006/main">
  <p:tag name="KSO_WM_DIAGRAM_VIRTUALLY_FRAME" val="{&quot;height&quot;:386.3975590551181,&quot;left&quot;:327.95,&quot;top&quot;:105.17622047244095,&quot;width&quot;:583.550078740157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5*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28.xml><?xml version="1.0" encoding="utf-8"?>
<p:tagLst xmlns:p="http://schemas.openxmlformats.org/presentationml/2006/main">
  <p:tag name="KSO_WM_DIAGRAM_VIRTUALLY_FRAME" val="{&quot;height&quot;:386.3975590551181,&quot;left&quot;:327.95,&quot;top&quot;:105.17622047244095,&quot;width&quot;:583.550078740157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5*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29.xml><?xml version="1.0" encoding="utf-8"?>
<p:tagLst xmlns:p="http://schemas.openxmlformats.org/presentationml/2006/main">
  <p:tag name="KSO_WM_DIAGRAM_VIRTUALLY_FRAME" val="{&quot;height&quot;:386.3975590551181,&quot;left&quot;:327.95,&quot;top&quot;:105.17622047244095,&quot;width&quot;:583.5500787401576}"/>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5*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 name="KSO_WM_DIAGRAM_USE_COLOR_VALUE" val="{&quot;color_scheme&quot;:1,&quot;theme_color_indexes&quot;:[6,7,6,7,6,7]}"/>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3*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330.xml><?xml version="1.0" encoding="utf-8"?>
<p:tagLst xmlns:p="http://schemas.openxmlformats.org/presentationml/2006/main">
  <p:tag name="KSO_WM_DIAGRAM_VIRTUALLY_FRAME" val="{&quot;height&quot;:386.3975590551181,&quot;left&quot;:327.95,&quot;top&quot;:105.17622047244095,&quot;width&quot;:583.550078740157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5*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31.xml><?xml version="1.0" encoding="utf-8"?>
<p:tagLst xmlns:p="http://schemas.openxmlformats.org/presentationml/2006/main">
  <p:tag name="KSO_WM_DIAGRAM_VIRTUALLY_FRAME" val="{&quot;height&quot;:386.3975590551181,&quot;left&quot;:327.95,&quot;top&quot;:105.17622047244095,&quot;width&quot;:583.550078740157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6_1"/>
  <p:tag name="KSO_WM_UNIT_ID" val="diagram20235646_5*l_h_f*1_6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32.xml><?xml version="1.0" encoding="utf-8"?>
<p:tagLst xmlns:p="http://schemas.openxmlformats.org/presentationml/2006/main">
  <p:tag name="KSO_WM_DIAGRAM_VIRTUALLY_FRAME" val="{&quot;height&quot;:386.3975590551181,&quot;left&quot;:327.95,&quot;top&quot;:105.17622047244095,&quot;width&quot;:583.5500787401576}"/>
  <p:tag name="KSO_WM_UNIT_HIGHLIGHT" val="0"/>
  <p:tag name="KSO_WM_UNIT_COMPATIBLE" val="0"/>
  <p:tag name="KSO_WM_UNIT_DIAGRAM_ISNUMVISUAL" val="0"/>
  <p:tag name="KSO_WM_UNIT_DIAGRAM_ISREFERUNIT" val="0"/>
  <p:tag name="KSO_WM_UNIT_TYPE" val="l_h_i"/>
  <p:tag name="KSO_WM_UNIT_INDEX" val="1_6_1"/>
  <p:tag name="KSO_WM_UNIT_ID" val="diagram20235646_5*l_h_i*1_6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 name="KSO_WM_DIAGRAM_USE_COLOR_VALUE" val="{&quot;color_scheme&quot;:1,&quot;theme_color_indexes&quot;:[6,7,6,7,6,7]}"/>
</p:tagLst>
</file>

<file path=ppt/tags/tag333.xml><?xml version="1.0" encoding="utf-8"?>
<p:tagLst xmlns:p="http://schemas.openxmlformats.org/presentationml/2006/main">
  <p:tag name="KSO_WM_DIAGRAM_VIRTUALLY_FRAME" val="{&quot;height&quot;:386.3975590551181,&quot;left&quot;:327.95,&quot;top&quot;:105.17622047244095,&quot;width&quot;:583.550078740157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6_1"/>
  <p:tag name="KSO_WM_UNIT_ID" val="diagram20235646_5*l_h_a*1_6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34.xml><?xml version="1.0" encoding="utf-8"?>
<p:tagLst xmlns:p="http://schemas.openxmlformats.org/presentationml/2006/main">
  <p:tag name="KSO_WM_DIAGRAM_VIRTUALLY_FRAME" val="{&quot;height&quot;:386.3975590551181,&quot;left&quot;:327.95,&quot;top&quot;:105.17622047244095,&quot;width&quot;:583.550078740157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46_5*l_h_f*1_4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添加正文，文字是您思想的提炼，为了最终演示发布的良好效果。根据需要可酌情增减文字，以便观者信息。"/>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35.xml><?xml version="1.0" encoding="utf-8"?>
<p:tagLst xmlns:p="http://schemas.openxmlformats.org/presentationml/2006/main">
  <p:tag name="KSO_WM_DIAGRAM_VIRTUALLY_FRAME" val="{&quot;height&quot;:386.3975590551181,&quot;left&quot;:327.95,&quot;top&quot;:105.17622047244095,&quot;width&quot;:583.5500787401576}"/>
  <p:tag name="KSO_WM_UNIT_HIGHLIGHT" val="0"/>
  <p:tag name="KSO_WM_UNIT_COMPATIBLE" val="0"/>
  <p:tag name="KSO_WM_UNIT_DIAGRAM_ISNUMVISUAL" val="0"/>
  <p:tag name="KSO_WM_UNIT_DIAGRAM_ISREFERUNIT" val="0"/>
  <p:tag name="KSO_WM_UNIT_TYPE" val="l_h_i"/>
  <p:tag name="KSO_WM_UNIT_INDEX" val="1_4_1"/>
  <p:tag name="KSO_WM_UNIT_ID" val="diagram20235646_5*l_h_i*1_4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 name="KSO_WM_DIAGRAM_USE_COLOR_VALUE" val="{&quot;color_scheme&quot;:1,&quot;theme_color_indexes&quot;:[6,7,6,7,6,7]}"/>
</p:tagLst>
</file>

<file path=ppt/tags/tag336.xml><?xml version="1.0" encoding="utf-8"?>
<p:tagLst xmlns:p="http://schemas.openxmlformats.org/presentationml/2006/main">
  <p:tag name="KSO_WM_DIAGRAM_VIRTUALLY_FRAME" val="{&quot;height&quot;:386.3975590551181,&quot;left&quot;:327.95,&quot;top&quot;:105.17622047244095,&quot;width&quot;:583.550078740157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46_5*l_h_a*1_4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6,7,6,7,6,7]}"/>
</p:tagLst>
</file>

<file path=ppt/tags/tag337.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3*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30407/11a6e2a7b9ef833d1cdb5b37cdd93d64.jpg@base@tag=imgScale&amp;m=1&amp;w=450&amp;h=450&amp;q=95&quot;}*gallery__ai_v2.1.3_ONLINE*634fd479-7ae6-49b5-a3d5-01715bf6a3d3-slide-0"/>
  <p:tag name="KSO_WM_UNIT_LINE_FILL_TYPE" val="2"/>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28/cc0a10db8e495c14ba9c25d11529b974.jpg@base@tag=imgScale&amp;m=1&amp;w=450&amp;h=450&amp;q=95&quot;}*gallery__ai_v2.1.3_ONLINE*634fd479-7ae6-49b5-a3d5-01715bf6a3d3-slide-0"/>
  <p:tag name="KSO_WM_UNIT_LINE_FILL_TYPE" val="2"/>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10719/9533af58693653bc48a3e0c6ad5bf39f.jpg@base@tag=imgScale&amp;m=1&amp;w=450&amp;h=450&amp;q=95&quot;}*gallery__ai_v2.1.3_ONLINE*634fd479-7ae6-49b5-a3d5-01715bf6a3d3-slide-0"/>
  <p:tag name="KSO_WM_UNIT_LINE_FILL_TYPE" val="2"/>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022/7a7069e85abb8b657e05c01dfa682814.jpg@base@tag=imgScale&amp;m=1&amp;w=450&amp;h=450&amp;q=95&quot;}*gallery__ai_v2.1.3_ONLINE*634fd479-7ae6-49b5-a3d5-01715bf6a3d3-slide-0"/>
  <p:tag name="KSO_WM_UNIT_LINE_FILL_TYPE" val="2"/>
  <p:tag name="KSO_WM_UNIT_USESOURCEFORMAT_APPLY" val="1"/>
</p:tagLst>
</file>

<file path=ppt/tags/tag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2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http://wps-cdn-docer.ks3-cn-beijing-internal.ksyuncs.com/wps_cdn_docer/storage/20220210/ce274f530ffb8100db66908cd8c41245.jpg@base@tag=imgScale&amp;m=1&amp;w=662&amp;h=706&amp;q=95&quot;}*gallery__ai_v2.1.3_ONLINE*fd8a4ecb-588d-4c71-9e55-12efde3d95c4-slide-0"/>
  <p:tag name="KSO_WM_UNIT_LINE_FILL_TYPE" val="2"/>
  <p:tag name="KSO_WM_UNIT_USESOURCEFORMAT_APPLY"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90.8420472440945,&quot;left&quot;:51.65,&quot;top&quot;:144.2,&quot;width&quot;:847.17094488188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5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3*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Lst>
</file>

<file path=ppt/tags/tag361.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3.65,&quot;top&quot;:111.2,&quot;width&quot;:80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0611/c6eebce9e842fc78fd8ad14abbe7c253.jpg@base@tag=imgScale&amp;m=1&amp;w=396&amp;h=358&amp;q=95&quot;}*gallery__ai_v2.1.3_ONLINE*e22fe973-9a94-46ab-821e-ac799df88a4c-slide-0"/>
  <p:tag name="KSO_WM_UNIT_LINE_FILL_TYPE" val="2"/>
  <p:tag name="KSO_WM_UNIT_USESOURCEFORMAT_APPLY" val="1"/>
</p:tagLst>
</file>

<file path=ppt/tags/tag362.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3.65,&quot;top&quot;:111.2,&quot;width&quot;:80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0601/2dcd0a3ed73e1e86b0b394520d2435b8.jpg@base@tag=imgScale&amp;m=1&amp;w=396&amp;h=358&amp;q=95&quot;}*gallery__ai_v2.1.3_ONLINE*e22fe973-9a94-46ab-821e-ac799df88a4c-slide-0"/>
  <p:tag name="KSO_WM_UNIT_LINE_FILL_TYPE" val="2"/>
  <p:tag name="KSO_WM_UNIT_USESOURCEFORMAT_APPLY" val="1"/>
</p:tagLst>
</file>

<file path=ppt/tags/tag363.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3.65,&quot;top&quot;:111.2,&quot;width&quot;:80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1011/1675451a4d47a370d8f4f1423ee6be23.jpg@base@tag=imgScale&amp;m=1&amp;w=396&amp;h=358&amp;q=95&quot;}*gallery__ai_v2.1.3_ONLINE*e22fe973-9a94-46ab-821e-ac799df88a4c-slide-0"/>
  <p:tag name="KSO_WM_UNIT_LINE_FILL_TYPE" val="2"/>
  <p:tag name="KSO_WM_UNIT_USESOURCEFORMAT_APPLY" val="1"/>
</p:tagLst>
</file>

<file path=ppt/tags/tag364.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3.65,&quot;top&quot;:111.2,&quot;width&quot;:80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1201/82f47c8d2d2866afa74e7233329ff590.jpg@base@tag=imgScale&amp;m=1&amp;w=396&amp;h=358&amp;q=95&quot;}*gallery__ai_v2.1.3_ONLINE*e22fe973-9a94-46ab-821e-ac799df88a4c-slide-0"/>
  <p:tag name="KSO_WM_UNIT_LINE_FILL_TYPE" val="2"/>
  <p:tag name="KSO_WM_UNIT_USESOURCEFORMAT_APPLY" val="1"/>
</p:tagLst>
</file>

<file path=ppt/tags/tag365.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3.65,&quot;top&quot;:111.2,&quot;width&quot;:80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9"/>
  <p:tag name="MH_PIC_SOURCE_TYPE" val="generate_slide_ai*{&quot;ai_type&quot;:&quot;generate_single_page&quot;,&quot;id&quot;:&quot;http://wps-cdn-docer.ks3-cn-beijing-internal.ksyuncs.com/wps_cdn_docer/storage/20241129/5766dfa939eee4984d6da54871d0cf7d.jpg@base@tag=imgScale&amp;m=1&amp;w=396&amp;h=358&amp;q=95&quot;}*gallery__ai_v2.1.3_ONLINE*e22fe973-9a94-46ab-821e-ac799df88a4c-slide-0"/>
  <p:tag name="KSO_WM_UNIT_LINE_FILL_TYPE" val="2"/>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3*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71.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3.65,&quot;top&quot;:111.2,&quot;width&quot;:8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376.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Lst>
</file>

<file path=ppt/tags/tag377.xml><?xml version="1.0" encoding="utf-8"?>
<p:tagLst xmlns:p="http://schemas.openxmlformats.org/presentationml/2006/main">
  <p:tag name="resource_record_key" val="{&quot;65&quot;:[20233230],&quot;70&quot;:[3314056,3332765,3322390,3325541,3323399]}"/>
  <p:tag name="commondata" val="eyJjb3VudCI6MSwiaGRpZCI6ImYxNzBjMmQzMzhiMjBlMjA5OTI4NzFlMzg3MTdkZDU0IiwidXNlckNvdW50IjoxfQ=="/>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3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KSO_WM_UNIT_LINE_FILL_TYPE" val="2"/>
  <p:tag name="KSO_WM_UNIT_USESOURCEFORMAT_APPLY" val="1"/>
</p:tagLst>
</file>

<file path=ppt/tags/tag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3*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4.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18"/>
  <p:tag name="KSO_WM_UNIT_ID" val="custom20233218_1*a*1"/>
  <p:tag name="KSO_WM_UNIT_PRESET_TEXT" val="单击此处添加标题内容"/>
  <p:tag name="KSO_WM_UNIT_TEXT_TYPE" val="1"/>
  <p:tag name="KSO_WM_UNIT_TEXT_FILL_FORE_SCHEMECOLOR_INDEX" val="2"/>
  <p:tag name="KSO_WM_UNIT_TEXT_FILL_TYPE" val="1"/>
  <p:tag name="KSO_WM_UNIT_USESOURCEFORMAT_APPLY" val="1"/>
</p:tagLst>
</file>

<file path=ppt/tags/tag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3*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4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http://wps-cdn-docer.ks3-cn-beijing-internal.ksyuncs.com/wps_cdn_docer/storage/20241129/31830e38ecc04f112a1265a38f521d78.jpg@base@tag=imgScale&amp;m=1&amp;w=662&amp;h=706&amp;q=95&quot;}*gallery__ai_v2.1.3_ONLINE*fd8a4ecb-588d-4c71-9e55-12efde3d95c4-slide-0"/>
  <p:tag name="KSO_WM_UNIT_LINE_FILL_TYPE" val="2"/>
  <p:tag name="KSO_WM_UNIT_USESOURCEFORMAT_APPLY" val="1"/>
</p:tagLst>
</file>

<file path=ppt/tags/tag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47_3*l_h_f*1_4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147_3*l_h_a*1_4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14.2813750816388,&quot;left&quot;:73.3255905511811,&quot;top&quot;:134.6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4.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4.2,&quot;left&quot;:46.05,&quot;top&quot;:155.85,&quot;width&quot;:885.6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7_1*l_h_f*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60.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62.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63.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64.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Lst>
</file>

<file path=ppt/tags/tag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4999742096426,&quot;left&quot;:79.39984251968502,&quot;top&quot;:152.00157609266748,&quot;width&quot;:805.44125984251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Lst>
</file>

<file path=ppt/tags/tag67.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963"/>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s://wps-docer-property.ks3-cn-beijing-internal.ksyuncs.com/files/c36b/b249e73b1f9a3b7577e174caa2c703cb.jpg%40base%40tag%3DimgScale%26m%3D1%26w%3D509%26h%3D273%26q%3D95?Expires=1752827877&amp;AWSAccessKeyId=AKLTsJGQRfhZT6rHyuTiDsF7Q&amp;Signature=qtNf%2BIQLusGq%2FlM%2FtCgD8E1ZQ54%3D&amp;filename=/b249e73b1f9a3b7577e174caa2c703cb.jpg@base@tag=imgScale&amp;m=1&amp;w=509&amp;h=273&amp;q=95&quot;}*gallery__ai_v2.1.3_ONLINE*4bbb64d7-9ca5-4def-bee9-838582b6ec3d-slide-0"/>
  <p:tag name="KSO_WM_UNIT_LINE_FILL_TYPE" val="2"/>
  <p:tag name="KSO_WM_UNIT_USESOURCEFORMAT_APPLY" val="1"/>
</p:tagLst>
</file>

<file path=ppt/tags/tag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7/977f2ba694193d1d0386ef5ae29fb2da.jpg@base@tag=imgScale&amp;m=1&amp;w=509&amp;h=273&amp;q=95&quot;}*gallery__ai_v2.1.3_ONLINE*4bbb64d7-9ca5-4def-bee9-838582b6ec3d-slide-0"/>
  <p:tag name="KSO_WM_UNIT_LINE_FILL_TYPE" val="2"/>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00314/e73ff6ada3c5e38dfb6983782b7d92f7.jpg@base@tag=imgScale&amp;m=1&amp;w=509&amp;h=273&amp;q=95&quot;}*gallery__ai_v2.1.3_ONLINE*4bbb64d7-9ca5-4def-bee9-838582b6ec3d-slide-0"/>
  <p:tag name="KSO_WM_UNIT_LINE_FILL_TYPE" val="2"/>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30707/e6c4aa5d85940053add9490e4cc2a438.jpg@base@tag=imgScale&amp;m=1&amp;w=508&amp;h=273&amp;q=95&quot;}*gallery__ai_v2.1.3_ONLINE*4bbb64d7-9ca5-4def-bee9-838582b6ec3d-slide-0"/>
  <p:tag name="KSO_WM_UNIT_LINE_FILL_TYPE" val="2"/>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4.2,&quot;left&quot;:46.05,&quot;top&quot;:155.85,&quot;width&quot;:88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30.07999999999998,&quot;top&quot;:116.89999999999998,&quot;width&quot;:743.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1.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UNIT_TYPE_DROP" val="a"/>
</p:tagLst>
</file>

<file path=ppt/tags/tag83.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1011/1675451a4d47a370d8f4f1423ee6be23.jpg@base@tag=imgScale&amp;m=1&amp;w=1537&amp;h=1903&amp;q=95&quot;}*gallery__ai_v2.1.3_ONLINE*b481b845-7e01-4fc2-8590-0f3a99ed01a4-slide-0"/>
  <p:tag name="KSO_WM_UNIT_FILL_FORE_SCHEMECOLOR_INDEX" val="5"/>
  <p:tag name="KSO_WM_UNIT_FILL_TYPE" val="1"/>
  <p:tag name="KSO_WM_UNIT_LINE_FORE_SCHEMECOLOR_INDEX" val="5"/>
  <p:tag name="KSO_WM_UNIT_LINE_FILL_TYPE" val="2"/>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4.2,&quot;left&quot;:46.05,&quot;top&quot;:155.85,&quot;width&quot;:885.6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2"/>
  <p:tag name="KSO_WM_UNIT_TEXT_FILL_TYPE" val="1"/>
  <p:tag name="KSO_WM_UNIT_USESOURCEFORMAT_APPLY"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1.15,&quot;left&quot;:69.33516356905045,&quot;top&quot;:121.6,&quot;width&quot;:499.914836430949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6460</Words>
  <Application>WPS 演示</Application>
  <PresentationFormat>宽屏</PresentationFormat>
  <Paragraphs>487</Paragraphs>
  <Slides>29</Slides>
  <Notes>31</Notes>
  <HiddenSlides>1</HiddenSlides>
  <MMClips>0</MMClips>
  <ScaleCrop>false</ScaleCrop>
  <HeadingPairs>
    <vt:vector size="6" baseType="variant">
      <vt:variant>
        <vt:lpstr>已用的字体</vt:lpstr>
      </vt:variant>
      <vt:variant>
        <vt:i4>24</vt:i4>
      </vt:variant>
      <vt:variant>
        <vt:lpstr>主题</vt:lpstr>
      </vt:variant>
      <vt:variant>
        <vt:i4>3</vt:i4>
      </vt:variant>
      <vt:variant>
        <vt:lpstr>幻灯片标题</vt:lpstr>
      </vt:variant>
      <vt:variant>
        <vt:i4>29</vt:i4>
      </vt:variant>
    </vt:vector>
  </HeadingPairs>
  <TitlesOfParts>
    <vt:vector size="56" baseType="lpstr">
      <vt:lpstr>Arial</vt:lpstr>
      <vt:lpstr>宋体</vt:lpstr>
      <vt:lpstr>Wingdings</vt:lpstr>
      <vt:lpstr>汉仪雅酷黑 85W</vt:lpstr>
      <vt:lpstr>黑体</vt:lpstr>
      <vt:lpstr>思源黑体 CN Light</vt:lpstr>
      <vt:lpstr>思源宋体 CN</vt:lpstr>
      <vt:lpstr>Calibri</vt:lpstr>
      <vt:lpstr>MiSans Medium</vt:lpstr>
      <vt:lpstr>MiSans Semibold</vt:lpstr>
      <vt:lpstr>思源黑体 CN Medium</vt:lpstr>
      <vt:lpstr>思源黑体 CN Normal</vt:lpstr>
      <vt:lpstr>思源黑体</vt:lpstr>
      <vt:lpstr>汉仪雅酷黑 85W</vt:lpstr>
      <vt:lpstr>汉仪正圆-55W</vt:lpstr>
      <vt:lpstr>BiaoZhunCuHei</vt:lpstr>
      <vt:lpstr>阿里巴巴普惠体 M</vt:lpstr>
      <vt:lpstr>微软雅黑</vt:lpstr>
      <vt:lpstr>Arial Unicode MS</vt:lpstr>
      <vt:lpstr>等线</vt:lpstr>
      <vt:lpstr>+中文正文</vt:lpstr>
      <vt:lpstr>Segoe Print</vt:lpstr>
      <vt:lpstr>mn-cs</vt:lpstr>
      <vt:lpstr>汉仪雅酷黑 85W</vt:lpstr>
      <vt:lpstr>稻壳鸭鸭   https://www.docer.com/works?userid=327037375</vt:lpstr>
      <vt:lpstr>Office 主题</vt:lpstr>
      <vt:lpstr>1_稻壳鸭鸭   https://www.docer.com/works?userid=327037375</vt:lpstr>
      <vt:lpstr>PowerPoint 演示文稿</vt:lpstr>
      <vt:lpstr>PowerPoint 演示文稿</vt:lpstr>
      <vt:lpstr>PowerPoint 演示文稿</vt:lpstr>
      <vt:lpstr>PowerPoint 演示文稿</vt:lpstr>
      <vt:lpstr>PowerPoint 演示文稿</vt:lpstr>
      <vt:lpstr>一、数据的定义与分类 （一）数据的定义</vt:lpstr>
      <vt:lpstr>PowerPoint 演示文稿</vt:lpstr>
      <vt:lpstr>PowerPoint 演示文稿</vt:lpstr>
      <vt:lpstr>PowerPoint 演示文稿</vt:lpstr>
      <vt:lpstr>3. 定距变量</vt:lpstr>
      <vt:lpstr>PowerPoint 演示文稿</vt:lpstr>
      <vt:lpstr>PowerPoint 演示文稿</vt:lpstr>
      <vt:lpstr>数据分析方法分类</vt:lpstr>
      <vt:lpstr>PowerPoint 演示文稿</vt:lpstr>
      <vt:lpstr>PowerPoint 演示文稿</vt:lpstr>
      <vt:lpstr>PowerPoint 演示文稿</vt:lpstr>
      <vt:lpstr>数据收集的方法与意义</vt:lpstr>
      <vt:lpstr>PowerPoint 演示文稿</vt:lpstr>
      <vt:lpstr>PowerPoint 演示文稿</vt:lpstr>
      <vt:lpstr>（二）数据集成</vt:lpstr>
      <vt:lpstr>PowerPoint 演示文稿</vt:lpstr>
      <vt:lpstr>PowerPoint 演示文稿</vt:lpstr>
      <vt:lpstr>PowerPoint 演示文稿</vt:lpstr>
      <vt:lpstr>PowerPoint 演示文稿</vt:lpstr>
      <vt:lpstr>PowerPoint 演示文稿</vt:lpstr>
      <vt:lpstr>六、基于模型与算法的分析</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微信用户</cp:lastModifiedBy>
  <cp:revision>19</cp:revision>
  <dcterms:created xsi:type="dcterms:W3CDTF">2025-09-29T17:53:00Z</dcterms:created>
  <dcterms:modified xsi:type="dcterms:W3CDTF">2025-10-17T06:13:15Z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2052-12.1.0.17140</vt:lpwstr>
  </property>
  <property fmtid="{D5CDD505-2E9C-101B-9397-08002B2CF9AE}" pid="3" name="KSOTemplateUUID">
    <vt:lpwstr>v1.0_mb_1RSa+iecjw47oW/rMDje4A==</vt:lpwstr>
  </property>
  <property fmtid="{D5CDD505-2E9C-101B-9397-08002B2CF9AE}" pid="4" name="ICV">
    <vt:lpwstr>6DB68421C4C15D73C7A67868B17E3754_41</vt:lpwstr>
  </property>
</Properties>
</file>